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2" r:id="rId1"/>
  </p:sldMasterIdLst>
  <p:notesMasterIdLst>
    <p:notesMasterId r:id="rId28"/>
  </p:notesMasterIdLst>
  <p:handoutMasterIdLst>
    <p:handoutMasterId r:id="rId29"/>
  </p:handoutMasterIdLst>
  <p:sldIdLst>
    <p:sldId id="290" r:id="rId2"/>
    <p:sldId id="269" r:id="rId3"/>
    <p:sldId id="270" r:id="rId4"/>
    <p:sldId id="295" r:id="rId5"/>
    <p:sldId id="293" r:id="rId6"/>
    <p:sldId id="294" r:id="rId7"/>
    <p:sldId id="271" r:id="rId8"/>
    <p:sldId id="291" r:id="rId9"/>
    <p:sldId id="302" r:id="rId10"/>
    <p:sldId id="278" r:id="rId11"/>
    <p:sldId id="303" r:id="rId12"/>
    <p:sldId id="273" r:id="rId13"/>
    <p:sldId id="279" r:id="rId14"/>
    <p:sldId id="277" r:id="rId15"/>
    <p:sldId id="274" r:id="rId16"/>
    <p:sldId id="276" r:id="rId17"/>
    <p:sldId id="298" r:id="rId18"/>
    <p:sldId id="296" r:id="rId19"/>
    <p:sldId id="286" r:id="rId20"/>
    <p:sldId id="297" r:id="rId21"/>
    <p:sldId id="287" r:id="rId22"/>
    <p:sldId id="299" r:id="rId23"/>
    <p:sldId id="292" r:id="rId24"/>
    <p:sldId id="301" r:id="rId25"/>
    <p:sldId id="275" r:id="rId26"/>
    <p:sldId id="300" r:id="rId27"/>
  </p:sldIdLst>
  <p:sldSz cx="9144000" cy="6858000" type="screen4x3"/>
  <p:notesSz cx="6797675" cy="9926638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A2F"/>
    <a:srgbClr val="FFF5E0"/>
    <a:srgbClr val="FFEFCF"/>
    <a:srgbClr val="FFE2A9"/>
    <a:srgbClr val="FFE8B9"/>
    <a:srgbClr val="BE8A22"/>
    <a:srgbClr val="6D7C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10" autoAdjust="0"/>
  </p:normalViewPr>
  <p:slideViewPr>
    <p:cSldViewPr>
      <p:cViewPr varScale="1">
        <p:scale>
          <a:sx n="97" d="100"/>
          <a:sy n="97" d="100"/>
        </p:scale>
        <p:origin x="912" y="72"/>
      </p:cViewPr>
      <p:guideLst>
        <p:guide orient="horz"/>
        <p:guide pos="2880"/>
      </p:guideLst>
    </p:cSldViewPr>
  </p:slideViewPr>
  <p:outlineViewPr>
    <p:cViewPr>
      <p:scale>
        <a:sx n="33" d="100"/>
        <a:sy n="33" d="100"/>
      </p:scale>
      <p:origin x="0" y="147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976" cy="497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148" tIns="45574" rIns="91148" bIns="45574" numCol="1" anchor="t" anchorCtr="0" compatLnSpc="1">
            <a:prstTxWarp prst="textNoShape">
              <a:avLst/>
            </a:prstTxWarp>
          </a:bodyPr>
          <a:lstStyle>
            <a:lvl1pPr defTabSz="911534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645" y="1"/>
            <a:ext cx="2945976" cy="497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148" tIns="45574" rIns="91148" bIns="45574" numCol="1" anchor="t" anchorCtr="0" compatLnSpc="1">
            <a:prstTxWarp prst="textNoShape">
              <a:avLst/>
            </a:prstTxWarp>
          </a:bodyPr>
          <a:lstStyle>
            <a:lvl1pPr algn="r" defTabSz="911534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7201"/>
            <a:ext cx="2945976" cy="497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148" tIns="45574" rIns="91148" bIns="45574" numCol="1" anchor="b" anchorCtr="0" compatLnSpc="1">
            <a:prstTxWarp prst="textNoShape">
              <a:avLst/>
            </a:prstTxWarp>
          </a:bodyPr>
          <a:lstStyle>
            <a:lvl1pPr defTabSz="911534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645" y="9427201"/>
            <a:ext cx="2945976" cy="497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148" tIns="45574" rIns="91148" bIns="45574" numCol="1" anchor="b" anchorCtr="0" compatLnSpc="1">
            <a:prstTxWarp prst="textNoShape">
              <a:avLst/>
            </a:prstTxWarp>
          </a:bodyPr>
          <a:lstStyle>
            <a:lvl1pPr algn="r" defTabSz="911534">
              <a:defRPr sz="1200"/>
            </a:lvl1pPr>
          </a:lstStyle>
          <a:p>
            <a:fld id="{3BBA7DD8-422A-41E6-9EE2-BBA826E65B39}" type="slidenum">
              <a:rPr lang="de-AT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071043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976" cy="497221"/>
          </a:xfrm>
          <a:prstGeom prst="rect">
            <a:avLst/>
          </a:prstGeom>
        </p:spPr>
        <p:txBody>
          <a:bodyPr vert="horz" lIns="87947" tIns="43973" rIns="87947" bIns="43973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645" y="1"/>
            <a:ext cx="2945976" cy="497221"/>
          </a:xfrm>
          <a:prstGeom prst="rect">
            <a:avLst/>
          </a:prstGeom>
        </p:spPr>
        <p:txBody>
          <a:bodyPr vert="horz" wrap="square" lIns="87947" tIns="43973" rIns="87947" bIns="4397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A5613F1-949A-49FE-BDFB-6A0A9911919E}" type="datetimeFigureOut">
              <a:rPr lang="de-DE"/>
              <a:pPr/>
              <a:t>04.12.2015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947" tIns="43973" rIns="87947" bIns="43973" rtlCol="0" anchor="ctr"/>
          <a:lstStyle/>
          <a:p>
            <a:pPr lvl="0"/>
            <a:endParaRPr lang="de-DE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0084" y="4714709"/>
            <a:ext cx="5437507" cy="4468320"/>
          </a:xfrm>
          <a:prstGeom prst="rect">
            <a:avLst/>
          </a:prstGeom>
        </p:spPr>
        <p:txBody>
          <a:bodyPr vert="horz" wrap="square" lIns="87947" tIns="43973" rIns="87947" bIns="439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419"/>
            <a:ext cx="2945976" cy="495001"/>
          </a:xfrm>
          <a:prstGeom prst="rect">
            <a:avLst/>
          </a:prstGeom>
        </p:spPr>
        <p:txBody>
          <a:bodyPr vert="horz" lIns="87947" tIns="43973" rIns="87947" bIns="43973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645" y="9429419"/>
            <a:ext cx="2945976" cy="495001"/>
          </a:xfrm>
          <a:prstGeom prst="rect">
            <a:avLst/>
          </a:prstGeom>
        </p:spPr>
        <p:txBody>
          <a:bodyPr vert="horz" wrap="square" lIns="87947" tIns="43973" rIns="87947" bIns="4397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3BABE17-6727-4FD8-97FF-9476CCF3C4DD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80642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BABE17-6727-4FD8-97FF-9476CCF3C4DD}" type="slidenum">
              <a:rPr lang="de-DE" smtClean="0"/>
              <a:pPr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67725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BABE17-6727-4FD8-97FF-9476CCF3C4DD}" type="slidenum">
              <a:rPr lang="de-DE" smtClean="0"/>
              <a:pPr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67725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BABE17-6727-4FD8-97FF-9476CCF3C4DD}" type="slidenum">
              <a:rPr lang="de-DE" smtClean="0"/>
              <a:pPr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6772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gradFill flip="none" rotWithShape="1">
          <a:gsLst>
            <a:gs pos="20000">
              <a:srgbClr val="FFBA2F">
                <a:alpha val="50000"/>
              </a:srgbClr>
            </a:gs>
            <a:gs pos="100000">
              <a:srgbClr val="FFFFFF">
                <a:alpha val="50000"/>
              </a:srgb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33375" y="1484313"/>
            <a:ext cx="6624638" cy="504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endParaRPr lang="de-DE" sz="2800" b="1">
              <a:latin typeface="Arial" charset="0"/>
              <a:ea typeface="ＭＳ Ｐゴシック" charset="0"/>
            </a:endParaRPr>
          </a:p>
        </p:txBody>
      </p:sp>
      <p:sp>
        <p:nvSpPr>
          <p:cNvPr id="5" name="Textfeld 4"/>
          <p:cNvSpPr txBox="1">
            <a:spLocks noChangeArrowheads="1"/>
          </p:cNvSpPr>
          <p:nvPr userDrawn="1"/>
        </p:nvSpPr>
        <p:spPr bwMode="auto">
          <a:xfrm>
            <a:off x="601663" y="3294063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de-DE" sz="1800" smtClean="0"/>
          </a:p>
        </p:txBody>
      </p:sp>
      <p:pic>
        <p:nvPicPr>
          <p:cNvPr id="6" name="Bild 12" descr="lsr_praesentation_titelbil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84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8"/>
          <p:cNvSpPr>
            <a:spLocks noChangeArrowheads="1"/>
          </p:cNvSpPr>
          <p:nvPr userDrawn="1"/>
        </p:nvSpPr>
        <p:spPr bwMode="auto">
          <a:xfrm>
            <a:off x="0" y="2825750"/>
            <a:ext cx="9144000" cy="53975"/>
          </a:xfrm>
          <a:prstGeom prst="rect">
            <a:avLst/>
          </a:prstGeom>
          <a:solidFill>
            <a:srgbClr val="FFBA2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subTitle" idx="1"/>
          </p:nvPr>
        </p:nvSpPr>
        <p:spPr>
          <a:xfrm>
            <a:off x="0" y="5400799"/>
            <a:ext cx="9144000" cy="1119419"/>
          </a:xfrm>
        </p:spPr>
        <p:txBody>
          <a:bodyPr/>
          <a:lstStyle>
            <a:lvl1pPr marL="0" indent="0" algn="ctr">
              <a:buFontTx/>
              <a:buNone/>
              <a:defRPr sz="2800" b="1"/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  <a:endParaRPr lang="de-AT" noProof="0" dirty="0" smtClean="0"/>
          </a:p>
        </p:txBody>
      </p:sp>
      <p:sp>
        <p:nvSpPr>
          <p:cNvPr id="6453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0" y="3645024"/>
            <a:ext cx="9144000" cy="1470025"/>
          </a:xfrm>
        </p:spPr>
        <p:txBody>
          <a:bodyPr/>
          <a:lstStyle>
            <a:lvl1pPr algn="ctr">
              <a:defRPr sz="4800"/>
            </a:lvl1pPr>
          </a:lstStyle>
          <a:p>
            <a:pPr lvl="0"/>
            <a:r>
              <a:rPr lang="de-DE" noProof="0" smtClean="0"/>
              <a:t>Titelmasterformat durch Klicken bearbeiten</a:t>
            </a:r>
            <a:endParaRPr lang="de-AT" noProof="0" dirty="0" smtClean="0"/>
          </a:p>
        </p:txBody>
      </p:sp>
    </p:spTree>
    <p:extLst>
      <p:ext uri="{BB962C8B-B14F-4D97-AF65-F5344CB8AC3E}">
        <p14:creationId xmlns:p14="http://schemas.microsoft.com/office/powerpoint/2010/main" val="2300501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ts val="3000"/>
              </a:lnSpc>
              <a:spcBef>
                <a:spcPts val="0"/>
              </a:spcBef>
              <a:buFont typeface="Wingdings" charset="2"/>
              <a:buChar char="§"/>
              <a:defRPr sz="2400">
                <a:latin typeface="Arial"/>
                <a:cs typeface="Arial"/>
              </a:defRPr>
            </a:lvl1pPr>
            <a:lvl2pPr marL="792000" indent="-216000">
              <a:lnSpc>
                <a:spcPts val="3000"/>
              </a:lnSpc>
              <a:spcBef>
                <a:spcPts val="0"/>
              </a:spcBef>
              <a:buFont typeface="Arial"/>
              <a:buChar char="•"/>
              <a:defRPr sz="2200">
                <a:latin typeface="Arial"/>
                <a:cs typeface="Arial"/>
              </a:defRPr>
            </a:lvl2pPr>
            <a:lvl3pPr marL="1152000" indent="-216000">
              <a:lnSpc>
                <a:spcPts val="3000"/>
              </a:lnSpc>
              <a:spcBef>
                <a:spcPts val="0"/>
              </a:spcBef>
              <a:buFont typeface="Symbol" charset="2"/>
              <a:buChar char="-"/>
              <a:defRPr sz="2000">
                <a:latin typeface="Arial"/>
                <a:cs typeface="Arial"/>
              </a:defRPr>
            </a:lvl3pPr>
            <a:lvl4pPr marL="1584000" indent="-216000">
              <a:lnSpc>
                <a:spcPts val="3000"/>
              </a:lnSpc>
              <a:spcBef>
                <a:spcPts val="0"/>
              </a:spcBef>
              <a:buFont typeface="Courier New"/>
              <a:buChar char="o"/>
              <a:defRPr sz="1800">
                <a:latin typeface="Arial"/>
                <a:cs typeface="Arial"/>
              </a:defRPr>
            </a:lvl4pPr>
            <a:lvl5pPr marL="2052000" indent="-216000">
              <a:lnSpc>
                <a:spcPts val="3000"/>
              </a:lnSpc>
              <a:spcBef>
                <a:spcPts val="0"/>
              </a:spcBef>
              <a:buFontTx/>
              <a:buChar char="»"/>
              <a:defRPr sz="1600">
                <a:latin typeface="Arial"/>
                <a:cs typeface="Arial"/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72000"/>
            <a:ext cx="6769100" cy="9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lvl="0"/>
            <a:r>
              <a:rPr lang="de-DE" dirty="0" smtClean="0"/>
              <a:t>Titelmasterformat durch Klicken bearbeiten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718525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09359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/>
        </p:nvSpPr>
        <p:spPr bwMode="auto">
          <a:xfrm>
            <a:off x="0" y="0"/>
            <a:ext cx="9144000" cy="1042988"/>
          </a:xfrm>
          <a:prstGeom prst="rect">
            <a:avLst/>
          </a:prstGeom>
          <a:gradFill flip="none" rotWithShape="1">
            <a:gsLst>
              <a:gs pos="0">
                <a:srgbClr val="FFBA2F"/>
              </a:gs>
              <a:gs pos="100000">
                <a:srgbClr val="FFFFFF"/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wrap="none" anchor="ctr"/>
          <a:lstStyle/>
          <a:p>
            <a:pPr>
              <a:defRPr/>
            </a:pPr>
            <a:endParaRPr lang="de-DE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8377" name="Rectangle 9"/>
          <p:cNvSpPr>
            <a:spLocks noChangeArrowheads="1"/>
          </p:cNvSpPr>
          <p:nvPr/>
        </p:nvSpPr>
        <p:spPr bwMode="auto">
          <a:xfrm>
            <a:off x="333375" y="1484313"/>
            <a:ext cx="6624638" cy="504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Blip>
                <a:blip r:embed="rId5"/>
              </a:buBlip>
              <a:defRPr/>
            </a:pPr>
            <a:endParaRPr lang="de-DE" sz="2400">
              <a:latin typeface="Arial" charset="0"/>
              <a:ea typeface="ＭＳ Ｐゴシック" charset="0"/>
            </a:endParaRPr>
          </a:p>
        </p:txBody>
      </p:sp>
      <p:sp>
        <p:nvSpPr>
          <p:cNvPr id="58379" name="Line 11"/>
          <p:cNvSpPr>
            <a:spLocks noChangeShapeType="1"/>
          </p:cNvSpPr>
          <p:nvPr/>
        </p:nvSpPr>
        <p:spPr bwMode="auto">
          <a:xfrm>
            <a:off x="0" y="1038225"/>
            <a:ext cx="9144000" cy="0"/>
          </a:xfrm>
          <a:prstGeom prst="line">
            <a:avLst/>
          </a:prstGeom>
          <a:noFill/>
          <a:ln w="12700">
            <a:solidFill>
              <a:srgbClr val="6D7C8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Arial" charset="0"/>
              <a:ea typeface="ＭＳ Ｐゴシック" charset="0"/>
            </a:endParaRPr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71438"/>
            <a:ext cx="6769100" cy="900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dirty="0"/>
              <a:t>Titelmasterformat durch Klicken bearbeiten</a:t>
            </a:r>
          </a:p>
        </p:txBody>
      </p:sp>
      <p:sp>
        <p:nvSpPr>
          <p:cNvPr id="58384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411288"/>
            <a:ext cx="8353425" cy="504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dirty="0"/>
              <a:t>Textmasterformate durch Klicken </a:t>
            </a:r>
            <a:r>
              <a:rPr lang="de-AT" dirty="0" smtClean="0"/>
              <a:t>bearbeiten</a:t>
            </a:r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solidFill>
            <a:srgbClr val="FFBA2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" name="Rectangle 18"/>
          <p:cNvSpPr txBox="1">
            <a:spLocks noChangeArrowheads="1"/>
          </p:cNvSpPr>
          <p:nvPr/>
        </p:nvSpPr>
        <p:spPr bwMode="auto">
          <a:xfrm>
            <a:off x="3505200" y="6524625"/>
            <a:ext cx="2133600" cy="2889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fld id="{89B46245-F055-4B61-A59A-AB03DC685B38}" type="slidenum">
              <a:rPr lang="de-AT" sz="1400"/>
              <a:pPr algn="ctr" eaLnBrk="1" hangingPunct="1"/>
              <a:t>‹Nr.›</a:t>
            </a:fld>
            <a:endParaRPr lang="de-AT" sz="1400"/>
          </a:p>
        </p:txBody>
      </p:sp>
      <p:pic>
        <p:nvPicPr>
          <p:cNvPr id="1035" name="Bild 1" descr="lsr_logo_2012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9675" y="71438"/>
            <a:ext cx="1325563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19" r:id="rId2"/>
    <p:sldLayoutId id="2147483820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/>
          <a:ea typeface="+mn-ea"/>
          <a:cs typeface="Arial"/>
        </a:defRPr>
      </a:lvl1pPr>
      <a:lvl2pPr marL="4572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de-DE" sz="2400" dirty="0" smtClean="0"/>
              <a:t>Stand: Oktober 2015</a:t>
            </a:r>
            <a:endParaRPr lang="de-DE" sz="2400" dirty="0"/>
          </a:p>
        </p:txBody>
      </p:sp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sz="4400" dirty="0" smtClean="0"/>
              <a:t>NOST – Neue Oberstufe </a:t>
            </a:r>
            <a:endParaRPr lang="de-DE" sz="4400" dirty="0"/>
          </a:p>
        </p:txBody>
      </p:sp>
    </p:spTree>
    <p:extLst>
      <p:ext uri="{BB962C8B-B14F-4D97-AF65-F5344CB8AC3E}">
        <p14:creationId xmlns:p14="http://schemas.microsoft.com/office/powerpoint/2010/main" val="65096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95288" y="1196752"/>
            <a:ext cx="8353425" cy="5254848"/>
          </a:xfrm>
        </p:spPr>
        <p:txBody>
          <a:bodyPr/>
          <a:lstStyle/>
          <a:p>
            <a:pPr>
              <a:spcBef>
                <a:spcPts val="400"/>
              </a:spcBef>
            </a:pPr>
            <a:r>
              <a:rPr lang="de-AT" b="1" dirty="0" smtClean="0">
                <a:latin typeface="Arial" pitchFamily="34" charset="0"/>
              </a:rPr>
              <a:t>Individuelle Lernbegleitung (§ 19a </a:t>
            </a:r>
            <a:r>
              <a:rPr lang="de-AT" b="1" dirty="0" err="1" smtClean="0">
                <a:latin typeface="Arial" pitchFamily="34" charset="0"/>
              </a:rPr>
              <a:t>SchUG</a:t>
            </a:r>
            <a:r>
              <a:rPr lang="de-AT" b="1" dirty="0" smtClean="0">
                <a:latin typeface="Arial" pitchFamily="34" charset="0"/>
              </a:rPr>
              <a:t>)</a:t>
            </a:r>
          </a:p>
          <a:p>
            <a:pPr>
              <a:spcBef>
                <a:spcPts val="400"/>
              </a:spcBef>
            </a:pPr>
            <a:endParaRPr lang="de-AT" b="1" dirty="0">
              <a:latin typeface="Arial" pitchFamily="34" charset="0"/>
            </a:endParaRPr>
          </a:p>
          <a:p>
            <a:pPr lvl="1" indent="-342900">
              <a:spcBef>
                <a:spcPts val="400"/>
              </a:spcBef>
            </a:pPr>
            <a:r>
              <a:rPr lang="de-AT" dirty="0" smtClean="0">
                <a:latin typeface="Arial" pitchFamily="34" charset="0"/>
              </a:rPr>
              <a:t>Grundlage: Feststellen von Leistungsdefiziten im Rahmen der Frühwarnung oder zu einem späteren Zeitpunkt</a:t>
            </a:r>
          </a:p>
          <a:p>
            <a:pPr lvl="1" indent="-342900">
              <a:spcBef>
                <a:spcPts val="400"/>
              </a:spcBef>
            </a:pPr>
            <a:r>
              <a:rPr lang="de-AT" dirty="0">
                <a:latin typeface="Arial" pitchFamily="34" charset="0"/>
              </a:rPr>
              <a:t>f</a:t>
            </a:r>
            <a:r>
              <a:rPr lang="de-AT" dirty="0" smtClean="0">
                <a:latin typeface="Arial" pitchFamily="34" charset="0"/>
              </a:rPr>
              <a:t>ür lernschwache Schülerinnen und Schüler</a:t>
            </a:r>
          </a:p>
          <a:p>
            <a:pPr lvl="1" indent="-342900">
              <a:spcBef>
                <a:spcPts val="400"/>
              </a:spcBef>
            </a:pPr>
            <a:r>
              <a:rPr lang="de-AT" dirty="0" smtClean="0">
                <a:latin typeface="Arial" pitchFamily="34" charset="0"/>
              </a:rPr>
              <a:t>Lernbegleitung </a:t>
            </a:r>
            <a:r>
              <a:rPr lang="de-AT" dirty="0">
                <a:latin typeface="Arial" pitchFamily="34" charset="0"/>
              </a:rPr>
              <a:t>erfolgt in 2 Phasen nach den jeweiligen </a:t>
            </a:r>
            <a:r>
              <a:rPr lang="de-AT" dirty="0" smtClean="0">
                <a:latin typeface="Arial" pitchFamily="34" charset="0"/>
              </a:rPr>
              <a:t>Frühwarnungen. </a:t>
            </a:r>
            <a:endParaRPr lang="de-AT" dirty="0">
              <a:latin typeface="Arial" pitchFamily="34" charset="0"/>
            </a:endParaRPr>
          </a:p>
          <a:p>
            <a:pPr lvl="1" indent="-342900">
              <a:spcBef>
                <a:spcPts val="400"/>
              </a:spcBef>
            </a:pPr>
            <a:r>
              <a:rPr lang="de-AT" dirty="0">
                <a:latin typeface="Arial" pitchFamily="34" charset="0"/>
              </a:rPr>
              <a:t>Vorgesehen sind max. 8 </a:t>
            </a:r>
            <a:r>
              <a:rPr lang="de-AT" dirty="0" smtClean="0">
                <a:latin typeface="Arial" pitchFamily="34" charset="0"/>
              </a:rPr>
              <a:t>Stunden.</a:t>
            </a:r>
            <a:endParaRPr lang="de-AT" dirty="0">
              <a:latin typeface="Arial" pitchFamily="34" charset="0"/>
            </a:endParaRPr>
          </a:p>
          <a:p>
            <a:pPr lvl="1" indent="-342900">
              <a:spcBef>
                <a:spcPts val="400"/>
              </a:spcBef>
            </a:pPr>
            <a:endParaRPr lang="de-AT" dirty="0" smtClean="0">
              <a:latin typeface="Arial" pitchFamily="34" charset="0"/>
            </a:endParaRPr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NOST – Oberstufe NEU</a:t>
            </a:r>
            <a:br>
              <a:rPr lang="de-AT" dirty="0" smtClean="0"/>
            </a:br>
            <a:r>
              <a:rPr lang="de-AT" dirty="0" smtClean="0"/>
              <a:t>Leistungsbeurteilung / Lernbegleitung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0108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95288" y="1196752"/>
            <a:ext cx="8353425" cy="5254848"/>
          </a:xfrm>
        </p:spPr>
        <p:txBody>
          <a:bodyPr/>
          <a:lstStyle/>
          <a:p>
            <a:pPr>
              <a:spcBef>
                <a:spcPts val="400"/>
              </a:spcBef>
            </a:pPr>
            <a:r>
              <a:rPr lang="de-AT" b="1" dirty="0" smtClean="0">
                <a:latin typeface="Arial" pitchFamily="34" charset="0"/>
              </a:rPr>
              <a:t>Individuelle Lernbegleitung (§ 19a </a:t>
            </a:r>
            <a:r>
              <a:rPr lang="de-AT" b="1" dirty="0" err="1" smtClean="0">
                <a:latin typeface="Arial" pitchFamily="34" charset="0"/>
              </a:rPr>
              <a:t>SchUG</a:t>
            </a:r>
            <a:r>
              <a:rPr lang="de-AT" b="1" dirty="0" smtClean="0">
                <a:latin typeface="Arial" pitchFamily="34" charset="0"/>
              </a:rPr>
              <a:t>)</a:t>
            </a:r>
            <a:endParaRPr lang="de-AT" b="1" dirty="0">
              <a:latin typeface="Arial" pitchFamily="34" charset="0"/>
            </a:endParaRPr>
          </a:p>
          <a:p>
            <a:pPr lvl="1" indent="-342900">
              <a:spcBef>
                <a:spcPts val="400"/>
              </a:spcBef>
            </a:pPr>
            <a:endParaRPr lang="de-AT" dirty="0" smtClean="0">
              <a:latin typeface="Arial" pitchFamily="34" charset="0"/>
            </a:endParaRPr>
          </a:p>
          <a:p>
            <a:pPr lvl="1" indent="-342900">
              <a:spcBef>
                <a:spcPts val="400"/>
              </a:spcBef>
            </a:pPr>
            <a:r>
              <a:rPr lang="de-AT" dirty="0" smtClean="0">
                <a:latin typeface="Arial" pitchFamily="34" charset="0"/>
              </a:rPr>
              <a:t>Ziel: Umsetzen der Fördermaßnahmen</a:t>
            </a:r>
          </a:p>
          <a:p>
            <a:pPr lvl="1" indent="-342900">
              <a:spcBef>
                <a:spcPts val="400"/>
              </a:spcBef>
            </a:pPr>
            <a:r>
              <a:rPr lang="de-AT" dirty="0" smtClean="0">
                <a:latin typeface="Arial" pitchFamily="34" charset="0"/>
              </a:rPr>
              <a:t>Unterstützung im Lernprozess (nicht fachliche Nachhilfe)</a:t>
            </a:r>
          </a:p>
          <a:p>
            <a:pPr lvl="1" indent="-342900">
              <a:spcBef>
                <a:spcPts val="400"/>
              </a:spcBef>
            </a:pPr>
            <a:r>
              <a:rPr lang="de-AT" dirty="0" smtClean="0">
                <a:latin typeface="Arial" pitchFamily="34" charset="0"/>
              </a:rPr>
              <a:t>Start: wenn von Lehrperson, KV oder Schülerin oder Schüler für zweckmäßig erachtet, Entscheidung: Schulleitung</a:t>
            </a:r>
            <a:endParaRPr lang="de-AT" dirty="0">
              <a:latin typeface="Arial" pitchFamily="34" charset="0"/>
            </a:endParaRPr>
          </a:p>
          <a:p>
            <a:pPr marL="795528" indent="-347472">
              <a:spcBef>
                <a:spcPts val="400"/>
              </a:spcBef>
              <a:spcAft>
                <a:spcPts val="0"/>
              </a:spcAft>
              <a:buSzPts val="2200"/>
              <a:buFont typeface="Arial"/>
              <a:buChar char="•"/>
            </a:pPr>
            <a:r>
              <a:rPr lang="de-AT" sz="2200" dirty="0">
                <a:solidFill>
                  <a:srgbClr val="000000"/>
                </a:solidFill>
              </a:rPr>
              <a:t>Vorzeitige Beendigung </a:t>
            </a:r>
            <a:r>
              <a:rPr lang="de-AT" sz="2200" dirty="0" smtClean="0">
                <a:solidFill>
                  <a:srgbClr val="000000"/>
                </a:solidFill>
              </a:rPr>
              <a:t>auf Anregung von Schüler/in bzw. Lernbegleiter/in, Entscheidung: Schulleitung</a:t>
            </a:r>
            <a:endParaRPr lang="de-AT" sz="2000" dirty="0"/>
          </a:p>
          <a:p>
            <a:pPr marL="1152144" indent="-347472">
              <a:spcBef>
                <a:spcPts val="400"/>
              </a:spcBef>
              <a:spcAft>
                <a:spcPts val="0"/>
              </a:spcAft>
              <a:buFont typeface="Symbol" charset="2"/>
              <a:buChar char="-"/>
            </a:pPr>
            <a:r>
              <a:rPr lang="de-AT" sz="2000" dirty="0">
                <a:solidFill>
                  <a:srgbClr val="000000"/>
                </a:solidFill>
              </a:rPr>
              <a:t>Zielerreichung</a:t>
            </a:r>
            <a:endParaRPr lang="de-AT" dirty="0"/>
          </a:p>
          <a:p>
            <a:pPr marL="1152144" indent="-347472">
              <a:spcBef>
                <a:spcPts val="400"/>
              </a:spcBef>
              <a:spcAft>
                <a:spcPts val="0"/>
              </a:spcAft>
              <a:buFont typeface="Symbol" charset="2"/>
              <a:buChar char="-"/>
            </a:pPr>
            <a:r>
              <a:rPr lang="de-AT" sz="2000" dirty="0">
                <a:solidFill>
                  <a:srgbClr val="000000"/>
                </a:solidFill>
              </a:rPr>
              <a:t>zu erwartende Erfolglosigkeit der Lernbegleitung</a:t>
            </a:r>
            <a:endParaRPr lang="de-AT" dirty="0"/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NOST – Oberstufe NEU</a:t>
            </a:r>
            <a:br>
              <a:rPr lang="de-AT" dirty="0" smtClean="0"/>
            </a:br>
            <a:r>
              <a:rPr lang="de-AT" dirty="0" smtClean="0"/>
              <a:t>Leistungsbeurteilung / Lernbegleitung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9796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95288" y="1196752"/>
            <a:ext cx="8353425" cy="5254848"/>
          </a:xfrm>
        </p:spPr>
        <p:txBody>
          <a:bodyPr/>
          <a:lstStyle/>
          <a:p>
            <a:pPr>
              <a:spcBef>
                <a:spcPts val="400"/>
              </a:spcBef>
            </a:pPr>
            <a:r>
              <a:rPr lang="de-AT" b="1" dirty="0" smtClean="0">
                <a:latin typeface="Arial" pitchFamily="34" charset="0"/>
              </a:rPr>
              <a:t>Lernbegleiter/in (§ 55c </a:t>
            </a:r>
            <a:r>
              <a:rPr lang="de-AT" b="1" dirty="0" err="1" smtClean="0">
                <a:latin typeface="Arial" pitchFamily="34" charset="0"/>
              </a:rPr>
              <a:t>SchUG</a:t>
            </a:r>
            <a:r>
              <a:rPr lang="de-AT" b="1" dirty="0" smtClean="0">
                <a:latin typeface="Arial" pitchFamily="34" charset="0"/>
              </a:rPr>
              <a:t>)</a:t>
            </a:r>
            <a:endParaRPr lang="de-AT" b="1" dirty="0">
              <a:latin typeface="Arial" pitchFamily="34" charset="0"/>
            </a:endParaRPr>
          </a:p>
          <a:p>
            <a:pPr lvl="1" indent="-342900">
              <a:spcBef>
                <a:spcPts val="400"/>
              </a:spcBef>
            </a:pPr>
            <a:r>
              <a:rPr lang="de-AT" dirty="0" smtClean="0">
                <a:latin typeface="Arial" pitchFamily="34" charset="0"/>
              </a:rPr>
              <a:t>Funktion: individuelle Begleitung und Unterstützung</a:t>
            </a:r>
            <a:br>
              <a:rPr lang="de-AT" dirty="0" smtClean="0">
                <a:latin typeface="Arial" pitchFamily="34" charset="0"/>
              </a:rPr>
            </a:br>
            <a:r>
              <a:rPr lang="de-AT" dirty="0" smtClean="0">
                <a:latin typeface="Arial" pitchFamily="34" charset="0"/>
              </a:rPr>
              <a:t>von Schüler/inne/n in ihrem Lernprozess (Coaching)</a:t>
            </a:r>
          </a:p>
          <a:p>
            <a:pPr lvl="1" indent="-342900">
              <a:spcBef>
                <a:spcPts val="400"/>
              </a:spcBef>
            </a:pPr>
            <a:r>
              <a:rPr lang="de-AT" dirty="0" smtClean="0">
                <a:latin typeface="Arial" pitchFamily="34" charset="0"/>
              </a:rPr>
              <a:t>Alle Lehrer/innen kommen in Betracht (IL / IIL).</a:t>
            </a:r>
          </a:p>
          <a:p>
            <a:pPr lvl="2" indent="-342900">
              <a:spcBef>
                <a:spcPts val="400"/>
              </a:spcBef>
            </a:pPr>
            <a:r>
              <a:rPr lang="de-AT" dirty="0" smtClean="0">
                <a:latin typeface="Arial" pitchFamily="34" charset="0"/>
              </a:rPr>
              <a:t>Fachkunde, spezielle Weiterbildung wichtig</a:t>
            </a:r>
            <a:endParaRPr lang="de-AT" dirty="0">
              <a:latin typeface="Arial" pitchFamily="34" charset="0"/>
            </a:endParaRPr>
          </a:p>
          <a:p>
            <a:pPr lvl="1" indent="-342900">
              <a:spcBef>
                <a:spcPts val="400"/>
              </a:spcBef>
            </a:pPr>
            <a:r>
              <a:rPr lang="de-AT" dirty="0" smtClean="0">
                <a:latin typeface="Arial" pitchFamily="34" charset="0"/>
              </a:rPr>
              <a:t>Vor Betrauung (durch Schulleitung):</a:t>
            </a:r>
          </a:p>
          <a:p>
            <a:pPr lvl="2" indent="-342900">
              <a:spcBef>
                <a:spcPts val="400"/>
              </a:spcBef>
            </a:pPr>
            <a:r>
              <a:rPr lang="de-AT" dirty="0" smtClean="0">
                <a:latin typeface="Arial" pitchFamily="34" charset="0"/>
              </a:rPr>
              <a:t>Anhörung der in Betracht kommenden Lehrperson</a:t>
            </a:r>
          </a:p>
          <a:p>
            <a:pPr lvl="2" indent="-342900">
              <a:spcBef>
                <a:spcPts val="400"/>
              </a:spcBef>
            </a:pPr>
            <a:r>
              <a:rPr lang="de-AT" dirty="0" smtClean="0">
                <a:latin typeface="Arial" pitchFamily="34" charset="0"/>
              </a:rPr>
              <a:t>Anhörung des Schülers oder der Schülerin</a:t>
            </a:r>
          </a:p>
          <a:p>
            <a:pPr lvl="2" indent="-342900">
              <a:spcBef>
                <a:spcPts val="400"/>
              </a:spcBef>
            </a:pPr>
            <a:r>
              <a:rPr lang="de-AT" dirty="0" smtClean="0">
                <a:latin typeface="Arial" pitchFamily="34" charset="0"/>
              </a:rPr>
              <a:t>Gesprächsmöglichkeit für die Erziehungsberechtigten</a:t>
            </a:r>
          </a:p>
          <a:p>
            <a:pPr lvl="1" indent="-342900">
              <a:spcBef>
                <a:spcPts val="400"/>
              </a:spcBef>
            </a:pPr>
            <a:r>
              <a:rPr lang="de-AT" dirty="0" smtClean="0">
                <a:latin typeface="Arial" pitchFamily="34" charset="0"/>
              </a:rPr>
              <a:t>Recht: Lehrerkonferenzen anregen</a:t>
            </a:r>
          </a:p>
          <a:p>
            <a:pPr lvl="2" indent="-342900">
              <a:spcBef>
                <a:spcPts val="400"/>
              </a:spcBef>
            </a:pPr>
            <a:r>
              <a:rPr lang="de-AT" dirty="0" smtClean="0">
                <a:latin typeface="Arial" pitchFamily="34" charset="0"/>
              </a:rPr>
              <a:t>Teilnahme mit Stimmrecht</a:t>
            </a:r>
          </a:p>
          <a:p>
            <a:pPr lvl="1" indent="-342900">
              <a:spcBef>
                <a:spcPts val="400"/>
              </a:spcBef>
            </a:pPr>
            <a:r>
              <a:rPr lang="de-AT" dirty="0" smtClean="0">
                <a:latin typeface="Arial" pitchFamily="34" charset="0"/>
              </a:rPr>
              <a:t>Pflicht: Dokumentation, didaktische Begleitung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NOST – Oberstufe NEU</a:t>
            </a:r>
            <a:br>
              <a:rPr lang="de-AT" dirty="0" smtClean="0"/>
            </a:br>
            <a:r>
              <a:rPr lang="de-AT" dirty="0" smtClean="0"/>
              <a:t>Lernbegleitung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8055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95288" y="1124744"/>
            <a:ext cx="8353425" cy="5326856"/>
          </a:xfrm>
        </p:spPr>
        <p:txBody>
          <a:bodyPr/>
          <a:lstStyle/>
          <a:p>
            <a:pPr>
              <a:spcBef>
                <a:spcPts val="400"/>
              </a:spcBef>
            </a:pPr>
            <a:r>
              <a:rPr lang="de-DE" b="1" dirty="0" smtClean="0"/>
              <a:t>Durchführung:</a:t>
            </a:r>
          </a:p>
          <a:p>
            <a:pPr marL="806450" lvl="1" indent="-358775">
              <a:spcBef>
                <a:spcPts val="400"/>
              </a:spcBef>
            </a:pPr>
            <a:r>
              <a:rPr lang="de-DE" dirty="0" smtClean="0"/>
              <a:t>voraussichtlich 1 - 3 Schüler/innen pro Lernbegleiter/in</a:t>
            </a:r>
          </a:p>
          <a:p>
            <a:pPr marL="447675" lvl="1" indent="0">
              <a:spcBef>
                <a:spcPts val="400"/>
              </a:spcBef>
              <a:buNone/>
            </a:pPr>
            <a:endParaRPr lang="de-DE" b="1" dirty="0"/>
          </a:p>
          <a:p>
            <a:pPr>
              <a:spcBef>
                <a:spcPts val="400"/>
              </a:spcBef>
            </a:pPr>
            <a:r>
              <a:rPr lang="de-DE" b="1" dirty="0" smtClean="0"/>
              <a:t>Aufgabenbereich:</a:t>
            </a:r>
            <a:endParaRPr lang="de-DE" b="1" dirty="0"/>
          </a:p>
          <a:p>
            <a:pPr marL="790575" lvl="1" indent="-342900">
              <a:spcBef>
                <a:spcPts val="400"/>
              </a:spcBef>
            </a:pPr>
            <a:r>
              <a:rPr lang="de-DE" dirty="0" smtClean="0"/>
              <a:t>Methodisch-didaktische </a:t>
            </a:r>
            <a:r>
              <a:rPr lang="de-DE" dirty="0"/>
              <a:t>Anleitungen und Beratungen</a:t>
            </a:r>
          </a:p>
          <a:p>
            <a:pPr marL="790575" lvl="1" indent="-342900">
              <a:spcBef>
                <a:spcPts val="400"/>
              </a:spcBef>
            </a:pPr>
            <a:r>
              <a:rPr lang="de-DE" dirty="0"/>
              <a:t>Diagnose von Leistungsdefiziten</a:t>
            </a:r>
          </a:p>
          <a:p>
            <a:pPr marL="790575" lvl="1" indent="-342900">
              <a:spcBef>
                <a:spcPts val="400"/>
              </a:spcBef>
            </a:pPr>
            <a:r>
              <a:rPr lang="de-DE" dirty="0"/>
              <a:t>Erstellung von maßgeschneiderten </a:t>
            </a:r>
            <a:r>
              <a:rPr lang="de-DE" dirty="0" smtClean="0"/>
              <a:t>Fördermaßnahmen</a:t>
            </a:r>
          </a:p>
          <a:p>
            <a:pPr marL="790575" lvl="1" indent="-342900">
              <a:spcBef>
                <a:spcPts val="400"/>
              </a:spcBef>
            </a:pPr>
            <a:r>
              <a:rPr lang="de-DE" dirty="0" smtClean="0"/>
              <a:t>Lernstrategien und </a:t>
            </a:r>
            <a:r>
              <a:rPr lang="de-DE" dirty="0"/>
              <a:t>-</a:t>
            </a:r>
            <a:r>
              <a:rPr lang="de-DE" dirty="0" smtClean="0"/>
              <a:t>organisation</a:t>
            </a:r>
          </a:p>
          <a:p>
            <a:pPr marL="790575" lvl="1" indent="-342900">
              <a:spcBef>
                <a:spcPts val="400"/>
              </a:spcBef>
            </a:pPr>
            <a:r>
              <a:rPr lang="de-DE" dirty="0"/>
              <a:t>Bereitstellung von Unterstützung zur Bewältigung der Lehrplananforderungen - Lernorganisation</a:t>
            </a:r>
          </a:p>
          <a:p>
            <a:pPr marL="790575" lvl="1" indent="-342900">
              <a:spcBef>
                <a:spcPts val="400"/>
              </a:spcBef>
            </a:pPr>
            <a:r>
              <a:rPr lang="de-DE" dirty="0"/>
              <a:t>Festlegung lernökonomisch sinnvoll abgestimmter </a:t>
            </a:r>
            <a:r>
              <a:rPr lang="de-DE" dirty="0" smtClean="0"/>
              <a:t>Prüfungstermine </a:t>
            </a:r>
            <a:endParaRPr lang="de-DE" dirty="0"/>
          </a:p>
          <a:p>
            <a:pPr marL="447675" lvl="1" indent="0">
              <a:spcBef>
                <a:spcPts val="400"/>
              </a:spcBef>
              <a:buNone/>
            </a:pPr>
            <a:endParaRPr lang="de-DE" dirty="0" smtClean="0"/>
          </a:p>
          <a:p>
            <a:pPr marL="790575" lvl="1" indent="-342900">
              <a:spcBef>
                <a:spcPts val="400"/>
              </a:spcBef>
            </a:pPr>
            <a:endParaRPr lang="de-DE" dirty="0" smtClean="0"/>
          </a:p>
          <a:p>
            <a:pPr marL="790575" lvl="1" indent="-342900">
              <a:spcBef>
                <a:spcPts val="400"/>
              </a:spcBef>
            </a:pPr>
            <a:endParaRPr lang="de-DE" dirty="0" smtClean="0"/>
          </a:p>
          <a:p>
            <a:pPr>
              <a:spcBef>
                <a:spcPts val="400"/>
              </a:spcBef>
            </a:pPr>
            <a:endParaRPr lang="de-DE" b="1" dirty="0" smtClean="0"/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NOST – Oberstufe NEU</a:t>
            </a:r>
            <a:br>
              <a:rPr lang="de-AT" dirty="0" smtClean="0"/>
            </a:br>
            <a:r>
              <a:rPr lang="de-AT" dirty="0" smtClean="0"/>
              <a:t>Lernbegleitung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4291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95288" y="1196752"/>
            <a:ext cx="8353425" cy="4896544"/>
          </a:xfrm>
        </p:spPr>
        <p:txBody>
          <a:bodyPr/>
          <a:lstStyle/>
          <a:p>
            <a:pPr marL="790575" lvl="1" indent="-342900">
              <a:spcBef>
                <a:spcPts val="400"/>
              </a:spcBef>
            </a:pPr>
            <a:r>
              <a:rPr lang="de-DE" dirty="0"/>
              <a:t>Laufende Beobachtung des Lernprozesses mit Unterstützung durch didaktische Hinweise - Lernfortschrittsanalyse</a:t>
            </a:r>
          </a:p>
          <a:p>
            <a:pPr marL="790575" lvl="1" indent="-342900">
              <a:spcBef>
                <a:spcPts val="400"/>
              </a:spcBef>
            </a:pPr>
            <a:r>
              <a:rPr lang="de-DE" dirty="0"/>
              <a:t>Beratungsgespräche (ev. auch unter Beiziehung </a:t>
            </a:r>
            <a:r>
              <a:rPr lang="de-DE" dirty="0" smtClean="0"/>
              <a:t>weiterer Lehrpersonen, Erziehungsberechtigter oder sonstiger Personen)</a:t>
            </a:r>
          </a:p>
          <a:p>
            <a:pPr>
              <a:spcBef>
                <a:spcPts val="400"/>
              </a:spcBef>
            </a:pPr>
            <a:r>
              <a:rPr lang="de-DE" b="1" dirty="0" smtClean="0"/>
              <a:t>Pflichten des Schülers, der Schülerin:</a:t>
            </a:r>
          </a:p>
          <a:p>
            <a:pPr marL="790575" lvl="1" indent="-342900">
              <a:spcBef>
                <a:spcPts val="400"/>
              </a:spcBef>
            </a:pPr>
            <a:r>
              <a:rPr lang="de-DE" dirty="0" smtClean="0"/>
              <a:t>§ 43 Abs. 1 </a:t>
            </a:r>
            <a:r>
              <a:rPr lang="de-DE" dirty="0" err="1" smtClean="0"/>
              <a:t>SchUG</a:t>
            </a:r>
            <a:r>
              <a:rPr lang="de-DE" dirty="0" smtClean="0"/>
              <a:t>  - Anordnungen und Aufträge </a:t>
            </a:r>
            <a:r>
              <a:rPr lang="de-DE" dirty="0"/>
              <a:t>im Rahmen der individuellen Lernbegleitung </a:t>
            </a:r>
            <a:r>
              <a:rPr lang="de-DE" dirty="0" smtClean="0"/>
              <a:t>befolgen</a:t>
            </a:r>
          </a:p>
          <a:p>
            <a:pPr marL="341475">
              <a:spcBef>
                <a:spcPts val="400"/>
              </a:spcBef>
            </a:pPr>
            <a:r>
              <a:rPr lang="de-DE" b="1" dirty="0" smtClean="0"/>
              <a:t>Pflichten der Eltern:</a:t>
            </a:r>
            <a:endParaRPr lang="de-DE" b="1" dirty="0"/>
          </a:p>
          <a:p>
            <a:pPr marL="790575" lvl="1" indent="-342900">
              <a:spcBef>
                <a:spcPts val="400"/>
              </a:spcBef>
            </a:pPr>
            <a:r>
              <a:rPr lang="de-DE" dirty="0" smtClean="0"/>
              <a:t>§ 61 Abs. 1 </a:t>
            </a:r>
            <a:r>
              <a:rPr lang="de-DE" dirty="0" err="1" smtClean="0"/>
              <a:t>SchUG</a:t>
            </a:r>
            <a:r>
              <a:rPr lang="de-DE" dirty="0" smtClean="0"/>
              <a:t> - Erfüllung </a:t>
            </a:r>
            <a:r>
              <a:rPr lang="de-DE" dirty="0"/>
              <a:t>der Vereinbarungen lt. Beratungsgespräch im Rahmen des </a:t>
            </a:r>
            <a:r>
              <a:rPr lang="de-DE" dirty="0" smtClean="0"/>
              <a:t>Frühwarnsystems</a:t>
            </a:r>
          </a:p>
          <a:p>
            <a:pPr marL="790575" lvl="1" indent="-342900">
              <a:spcBef>
                <a:spcPts val="400"/>
              </a:spcBef>
            </a:pPr>
            <a:r>
              <a:rPr lang="de-DE" dirty="0" smtClean="0"/>
              <a:t>Schüler oder Schülerin bestmöglich unterstützen</a:t>
            </a:r>
            <a:endParaRPr lang="de-DE" dirty="0"/>
          </a:p>
          <a:p>
            <a:pPr marL="341475">
              <a:spcBef>
                <a:spcPts val="400"/>
              </a:spcBef>
            </a:pPr>
            <a:endParaRPr lang="de-DE" dirty="0"/>
          </a:p>
          <a:p>
            <a:pPr marL="0" indent="0">
              <a:spcBef>
                <a:spcPts val="400"/>
              </a:spcBef>
              <a:buNone/>
            </a:pPr>
            <a:endParaRPr lang="de-DE" b="1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NOST – Oberstufe NEU</a:t>
            </a:r>
            <a:br>
              <a:rPr lang="de-AT" dirty="0" smtClean="0"/>
            </a:br>
            <a:r>
              <a:rPr lang="de-AT" dirty="0" smtClean="0"/>
              <a:t>Lernbegleitung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4990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95288" y="1052736"/>
            <a:ext cx="8353425" cy="5398864"/>
          </a:xfrm>
        </p:spPr>
        <p:txBody>
          <a:bodyPr/>
          <a:lstStyle/>
          <a:p>
            <a:pPr>
              <a:spcBef>
                <a:spcPts val="400"/>
              </a:spcBef>
              <a:tabLst>
                <a:tab pos="446088" algn="l"/>
                <a:tab pos="803275" algn="l"/>
              </a:tabLst>
            </a:pPr>
            <a:r>
              <a:rPr lang="de-AT" b="1" dirty="0" smtClean="0">
                <a:latin typeface="Arial" pitchFamily="34" charset="0"/>
              </a:rPr>
              <a:t>Aufsteigen (§ 25 Abs. 10 </a:t>
            </a:r>
            <a:r>
              <a:rPr lang="de-AT" b="1" dirty="0" err="1" smtClean="0">
                <a:latin typeface="Arial" pitchFamily="34" charset="0"/>
              </a:rPr>
              <a:t>SchUG</a:t>
            </a:r>
            <a:r>
              <a:rPr lang="de-AT" b="1" dirty="0" smtClean="0">
                <a:latin typeface="Arial" pitchFamily="34" charset="0"/>
              </a:rPr>
              <a:t>)</a:t>
            </a:r>
            <a:endParaRPr lang="de-AT" b="1" dirty="0">
              <a:latin typeface="Arial" pitchFamily="34" charset="0"/>
            </a:endParaRPr>
          </a:p>
          <a:p>
            <a:pPr lvl="1" indent="-342900">
              <a:spcBef>
                <a:spcPts val="400"/>
              </a:spcBef>
            </a:pPr>
            <a:r>
              <a:rPr lang="de-AT" dirty="0">
                <a:latin typeface="Arial" pitchFamily="34" charset="0"/>
              </a:rPr>
              <a:t>b</a:t>
            </a:r>
            <a:r>
              <a:rPr lang="de-AT" dirty="0" smtClean="0">
                <a:latin typeface="Arial" pitchFamily="34" charset="0"/>
              </a:rPr>
              <a:t>ei maximal 2 negativen oder nicht beurteilten Pflichtgegenständen (Semester!)</a:t>
            </a:r>
            <a:endParaRPr lang="de-AT" dirty="0">
              <a:latin typeface="Arial" pitchFamily="34" charset="0"/>
            </a:endParaRPr>
          </a:p>
          <a:p>
            <a:pPr lvl="1" indent="-342900">
              <a:spcBef>
                <a:spcPts val="400"/>
              </a:spcBef>
            </a:pPr>
            <a:r>
              <a:rPr lang="de-AT" dirty="0" smtClean="0">
                <a:latin typeface="Arial" pitchFamily="34" charset="0"/>
              </a:rPr>
              <a:t>bei maximal 3 negativen oder nicht beurteilten Pflichtgegenständen (Aufstiegsklausel durch Klassenkonferenz, am Ende eines SS)</a:t>
            </a:r>
          </a:p>
          <a:p>
            <a:pPr lvl="1" indent="-342900">
              <a:spcBef>
                <a:spcPts val="400"/>
              </a:spcBef>
            </a:pPr>
            <a:r>
              <a:rPr lang="de-AT" dirty="0">
                <a:latin typeface="Arial" pitchFamily="34" charset="0"/>
              </a:rPr>
              <a:t>n</a:t>
            </a:r>
            <a:r>
              <a:rPr lang="de-AT" dirty="0" smtClean="0">
                <a:latin typeface="Arial" pitchFamily="34" charset="0"/>
              </a:rPr>
              <a:t>ur einmal möglich (bei drei „Nicht genügend“)</a:t>
            </a:r>
            <a:endParaRPr lang="de-AT" dirty="0">
              <a:latin typeface="Arial" pitchFamily="34" charset="0"/>
            </a:endParaRPr>
          </a:p>
          <a:p>
            <a:pPr lvl="1" indent="-342900">
              <a:spcBef>
                <a:spcPts val="400"/>
              </a:spcBef>
            </a:pPr>
            <a:r>
              <a:rPr lang="de-AT" dirty="0" smtClean="0">
                <a:latin typeface="Arial" pitchFamily="34" charset="0"/>
              </a:rPr>
              <a:t>Entscheidung: ausdrücklicher Hinweis auf einmalige Möglichkeit der Erteilung der Klausel</a:t>
            </a:r>
            <a:endParaRPr lang="de-AT" dirty="0">
              <a:latin typeface="Arial" pitchFamily="34" charset="0"/>
            </a:endParaRPr>
          </a:p>
          <a:p>
            <a:pPr>
              <a:spcBef>
                <a:spcPts val="400"/>
              </a:spcBef>
            </a:pPr>
            <a:r>
              <a:rPr lang="de-AT" b="1" dirty="0">
                <a:latin typeface="Arial" pitchFamily="34" charset="0"/>
              </a:rPr>
              <a:t>Semesterzeugnisse</a:t>
            </a:r>
          </a:p>
          <a:p>
            <a:pPr lvl="1" indent="-342900">
              <a:spcBef>
                <a:spcPts val="400"/>
              </a:spcBef>
            </a:pPr>
            <a:r>
              <a:rPr lang="de-AT" dirty="0">
                <a:latin typeface="Arial" pitchFamily="34" charset="0"/>
              </a:rPr>
              <a:t>für beide Semester </a:t>
            </a:r>
            <a:r>
              <a:rPr lang="de-AT" dirty="0" smtClean="0">
                <a:latin typeface="Arial" pitchFamily="34" charset="0"/>
              </a:rPr>
              <a:t>je ein Zeugnis (keine </a:t>
            </a:r>
            <a:r>
              <a:rPr lang="de-AT" dirty="0">
                <a:latin typeface="Arial" pitchFamily="34" charset="0"/>
              </a:rPr>
              <a:t>Schulnachricht)</a:t>
            </a:r>
          </a:p>
          <a:p>
            <a:pPr lvl="1" indent="-342900">
              <a:spcBef>
                <a:spcPts val="400"/>
              </a:spcBef>
            </a:pPr>
            <a:r>
              <a:rPr lang="de-AT" dirty="0">
                <a:latin typeface="Arial" pitchFamily="34" charset="0"/>
              </a:rPr>
              <a:t>derzeit AHS: letzte Schulstufe keine Schulnachricht</a:t>
            </a:r>
          </a:p>
          <a:p>
            <a:pPr lvl="1" indent="-342900">
              <a:spcBef>
                <a:spcPts val="400"/>
              </a:spcBef>
            </a:pPr>
            <a:r>
              <a:rPr lang="de-AT" dirty="0">
                <a:latin typeface="Arial" pitchFamily="34" charset="0"/>
              </a:rPr>
              <a:t>Oberstufe NEU: letzte </a:t>
            </a:r>
            <a:r>
              <a:rPr lang="de-AT" dirty="0" smtClean="0">
                <a:latin typeface="Arial" pitchFamily="34" charset="0"/>
              </a:rPr>
              <a:t>Schulstufe - 2 Semesterzeugnisse</a:t>
            </a:r>
            <a:endParaRPr lang="de-AT" dirty="0">
              <a:latin typeface="Arial" pitchFamily="34" charset="0"/>
            </a:endParaRP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NOST – Oberstufe NEU</a:t>
            </a:r>
            <a:br>
              <a:rPr lang="de-AT" dirty="0" smtClean="0"/>
            </a:br>
            <a:r>
              <a:rPr lang="de-AT" dirty="0" smtClean="0"/>
              <a:t>Aufstiegsberechtigungen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3624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400"/>
              </a:spcBef>
            </a:pPr>
            <a:r>
              <a:rPr lang="de-AT" b="1" dirty="0" smtClean="0">
                <a:latin typeface="Arial" pitchFamily="34" charset="0"/>
              </a:rPr>
              <a:t>Keine Wiederholungsprüfungen, sondern</a:t>
            </a:r>
            <a:endParaRPr lang="de-AT" dirty="0">
              <a:latin typeface="Arial" pitchFamily="34" charset="0"/>
            </a:endParaRPr>
          </a:p>
          <a:p>
            <a:pPr marL="357188" indent="0">
              <a:spcBef>
                <a:spcPts val="400"/>
              </a:spcBef>
              <a:buNone/>
            </a:pPr>
            <a:r>
              <a:rPr lang="de-AT" b="1" dirty="0" smtClean="0">
                <a:latin typeface="Arial" pitchFamily="34" charset="0"/>
              </a:rPr>
              <a:t>Semesterprüfungen (§ 23a </a:t>
            </a:r>
            <a:r>
              <a:rPr lang="de-AT" b="1" dirty="0" err="1" smtClean="0">
                <a:latin typeface="Arial" pitchFamily="34" charset="0"/>
              </a:rPr>
              <a:t>SchUG</a:t>
            </a:r>
            <a:r>
              <a:rPr lang="de-AT" b="1" dirty="0" smtClean="0">
                <a:latin typeface="Arial" pitchFamily="34" charset="0"/>
              </a:rPr>
              <a:t>)</a:t>
            </a:r>
          </a:p>
          <a:p>
            <a:pPr marL="790575" lvl="1" indent="-342900">
              <a:spcBef>
                <a:spcPts val="400"/>
              </a:spcBef>
            </a:pPr>
            <a:r>
              <a:rPr lang="de-AT" dirty="0" smtClean="0">
                <a:latin typeface="Arial" pitchFamily="34" charset="0"/>
              </a:rPr>
              <a:t>mündlich: 15‘ - 30‘, schriftlich: wie Schularbeit</a:t>
            </a:r>
          </a:p>
          <a:p>
            <a:pPr marL="790575" lvl="1" indent="-342900">
              <a:spcBef>
                <a:spcPts val="400"/>
              </a:spcBef>
            </a:pPr>
            <a:r>
              <a:rPr lang="de-AT" dirty="0" smtClean="0">
                <a:latin typeface="Arial" pitchFamily="34" charset="0"/>
              </a:rPr>
              <a:t>Grundsätzlich 2 Semester Zeit zum Ausbessern von „Nicht genügend“ bzw. </a:t>
            </a:r>
            <a:r>
              <a:rPr lang="de-AT" dirty="0" err="1" smtClean="0">
                <a:latin typeface="Arial" pitchFamily="34" charset="0"/>
              </a:rPr>
              <a:t>unbeurteilt</a:t>
            </a:r>
            <a:endParaRPr lang="de-AT" dirty="0">
              <a:latin typeface="Arial" pitchFamily="34" charset="0"/>
            </a:endParaRPr>
          </a:p>
          <a:p>
            <a:pPr lvl="1" indent="-342900">
              <a:spcBef>
                <a:spcPts val="400"/>
              </a:spcBef>
            </a:pPr>
            <a:r>
              <a:rPr lang="de-AT" dirty="0">
                <a:latin typeface="Arial" pitchFamily="34" charset="0"/>
              </a:rPr>
              <a:t>i</a:t>
            </a:r>
            <a:r>
              <a:rPr lang="de-AT" dirty="0" smtClean="0">
                <a:latin typeface="Arial" pitchFamily="34" charset="0"/>
              </a:rPr>
              <a:t>m Regelfall 2x wiederholbar, mind. 4 Wochen Abstand </a:t>
            </a:r>
          </a:p>
          <a:p>
            <a:pPr lvl="1" indent="-342900">
              <a:spcBef>
                <a:spcPts val="400"/>
              </a:spcBef>
            </a:pPr>
            <a:r>
              <a:rPr lang="de-AT" dirty="0" smtClean="0">
                <a:latin typeface="Arial" pitchFamily="34" charset="0"/>
              </a:rPr>
              <a:t>ab 2. Wiederholung  andere Prüferin oder anderer Prüfer</a:t>
            </a:r>
          </a:p>
          <a:p>
            <a:pPr lvl="1" indent="-342900">
              <a:spcBef>
                <a:spcPts val="400"/>
              </a:spcBef>
            </a:pPr>
            <a:r>
              <a:rPr lang="de-AT" dirty="0" smtClean="0">
                <a:latin typeface="Arial" pitchFamily="34" charset="0"/>
              </a:rPr>
              <a:t>Prüfungsstoff lt. Beiblatt zum Semesterzeugnis</a:t>
            </a:r>
          </a:p>
          <a:p>
            <a:pPr lvl="1" indent="-342900">
              <a:spcBef>
                <a:spcPts val="400"/>
              </a:spcBef>
            </a:pPr>
            <a:r>
              <a:rPr lang="de-AT" dirty="0" smtClean="0">
                <a:latin typeface="Arial" pitchFamily="34" charset="0"/>
              </a:rPr>
              <a:t>Aufgabenstellung </a:t>
            </a:r>
            <a:r>
              <a:rPr lang="de-AT" dirty="0">
                <a:latin typeface="Arial" pitchFamily="34" charset="0"/>
              </a:rPr>
              <a:t>/ Prüfungsform durch </a:t>
            </a:r>
            <a:r>
              <a:rPr lang="de-AT" dirty="0" smtClean="0">
                <a:latin typeface="Arial" pitchFamily="34" charset="0"/>
              </a:rPr>
              <a:t>Prüfer/Prüferin</a:t>
            </a:r>
          </a:p>
          <a:p>
            <a:pPr lvl="1" indent="-342900">
              <a:spcBef>
                <a:spcPts val="400"/>
              </a:spcBef>
            </a:pPr>
            <a:r>
              <a:rPr lang="de-AT" dirty="0" smtClean="0">
                <a:latin typeface="Arial" pitchFamily="34" charset="0"/>
              </a:rPr>
              <a:t>Protokollführung erforderlich</a:t>
            </a:r>
          </a:p>
          <a:p>
            <a:pPr lvl="1" indent="-342900">
              <a:spcBef>
                <a:spcPts val="400"/>
              </a:spcBef>
            </a:pPr>
            <a:r>
              <a:rPr lang="de-AT" dirty="0" smtClean="0">
                <a:latin typeface="Arial" pitchFamily="34" charset="0"/>
              </a:rPr>
              <a:t>Beurteilung </a:t>
            </a:r>
            <a:r>
              <a:rPr lang="de-AT" dirty="0">
                <a:latin typeface="Arial" pitchFamily="34" charset="0"/>
              </a:rPr>
              <a:t>durch </a:t>
            </a:r>
            <a:r>
              <a:rPr lang="de-AT" dirty="0" smtClean="0">
                <a:latin typeface="Arial" pitchFamily="34" charset="0"/>
              </a:rPr>
              <a:t>Prüfer</a:t>
            </a:r>
            <a:r>
              <a:rPr lang="de-AT" dirty="0">
                <a:latin typeface="Arial" pitchFamily="34" charset="0"/>
              </a:rPr>
              <a:t> </a:t>
            </a:r>
            <a:r>
              <a:rPr lang="de-AT" dirty="0" smtClean="0">
                <a:latin typeface="Arial" pitchFamily="34" charset="0"/>
              </a:rPr>
              <a:t>oder Prüferin </a:t>
            </a:r>
            <a:r>
              <a:rPr lang="de-AT" dirty="0">
                <a:latin typeface="Arial" pitchFamily="34" charset="0"/>
              </a:rPr>
              <a:t>– höchstens „Befriedigend“</a:t>
            </a:r>
          </a:p>
          <a:p>
            <a:pPr lvl="1" indent="-342900">
              <a:spcBef>
                <a:spcPts val="400"/>
              </a:spcBef>
            </a:pPr>
            <a:endParaRPr lang="de-AT" dirty="0">
              <a:latin typeface="Arial" pitchFamily="34" charset="0"/>
            </a:endParaRPr>
          </a:p>
          <a:p>
            <a:pPr lvl="1" indent="-342900">
              <a:spcBef>
                <a:spcPts val="400"/>
              </a:spcBef>
            </a:pPr>
            <a:endParaRPr lang="de-AT" dirty="0" smtClean="0">
              <a:latin typeface="Arial" pitchFamily="34" charset="0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NOST – Oberstufe NEU</a:t>
            </a:r>
            <a:br>
              <a:rPr lang="de-AT" dirty="0" smtClean="0"/>
            </a:br>
            <a:r>
              <a:rPr lang="de-AT" dirty="0" smtClean="0"/>
              <a:t>Wiederholungen / Semesterprüfung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2127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400"/>
              </a:spcBef>
            </a:pPr>
            <a:r>
              <a:rPr lang="de-AT" b="1" dirty="0" smtClean="0">
                <a:latin typeface="Arial" pitchFamily="34" charset="0"/>
              </a:rPr>
              <a:t>Semesterprüfungen (Fortsetzung)</a:t>
            </a:r>
          </a:p>
          <a:p>
            <a:pPr lvl="1" indent="-342900">
              <a:spcBef>
                <a:spcPts val="400"/>
              </a:spcBef>
            </a:pPr>
            <a:r>
              <a:rPr lang="de-AT" dirty="0" smtClean="0">
                <a:latin typeface="Arial" pitchFamily="34" charset="0"/>
              </a:rPr>
              <a:t>Prüfungstermine für Semesterprüfungen und deren Wiederholungen sind auf Antrag des Schülers oder der Schülerin vom Prüfer oder von der Prüferin anzuberaumen. </a:t>
            </a:r>
          </a:p>
          <a:p>
            <a:pPr lvl="1" indent="-342900">
              <a:spcBef>
                <a:spcPts val="400"/>
              </a:spcBef>
            </a:pPr>
            <a:r>
              <a:rPr lang="de-AT" dirty="0" smtClean="0">
                <a:latin typeface="Arial" pitchFamily="34" charset="0"/>
              </a:rPr>
              <a:t>Der Termin kann auch der Wiederholungsprüfungstermin sein.</a:t>
            </a:r>
          </a:p>
          <a:p>
            <a:pPr lvl="1" indent="-342900">
              <a:spcBef>
                <a:spcPts val="400"/>
              </a:spcBef>
            </a:pPr>
            <a:r>
              <a:rPr lang="de-AT" dirty="0" smtClean="0">
                <a:latin typeface="Arial" pitchFamily="34" charset="0"/>
              </a:rPr>
              <a:t>Der Termin der Semesterprüfung ist eine </a:t>
            </a:r>
            <a:r>
              <a:rPr lang="de-AT" dirty="0">
                <a:latin typeface="Arial" pitchFamily="34" charset="0"/>
              </a:rPr>
              <a:t>W</a:t>
            </a:r>
            <a:r>
              <a:rPr lang="de-AT" dirty="0" smtClean="0">
                <a:latin typeface="Arial" pitchFamily="34" charset="0"/>
              </a:rPr>
              <a:t>oche vor dem Tag der </a:t>
            </a:r>
            <a:r>
              <a:rPr lang="de-AT" dirty="0">
                <a:latin typeface="Arial" pitchFamily="34" charset="0"/>
              </a:rPr>
              <a:t>P</a:t>
            </a:r>
            <a:r>
              <a:rPr lang="de-AT" dirty="0" smtClean="0">
                <a:latin typeface="Arial" pitchFamily="34" charset="0"/>
              </a:rPr>
              <a:t>rüfung nachweislich bekanntzugeben.</a:t>
            </a:r>
          </a:p>
          <a:p>
            <a:pPr lvl="1" indent="-342900">
              <a:spcBef>
                <a:spcPts val="400"/>
              </a:spcBef>
            </a:pPr>
            <a:endParaRPr lang="de-AT" dirty="0" smtClean="0">
              <a:latin typeface="Arial" pitchFamily="34" charset="0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NOST – Oberstufe NEU</a:t>
            </a:r>
            <a:br>
              <a:rPr lang="de-AT" dirty="0" smtClean="0"/>
            </a:br>
            <a:r>
              <a:rPr lang="de-AT" dirty="0" smtClean="0"/>
              <a:t>Wiederholungen / Semesterprüfung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5946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95288" y="1412776"/>
            <a:ext cx="8353425" cy="5038824"/>
          </a:xfrm>
        </p:spPr>
        <p:txBody>
          <a:bodyPr/>
          <a:lstStyle/>
          <a:p>
            <a:pPr>
              <a:spcBef>
                <a:spcPts val="400"/>
              </a:spcBef>
            </a:pPr>
            <a:r>
              <a:rPr lang="de-AT" b="1" dirty="0" smtClean="0">
                <a:latin typeface="Arial" pitchFamily="34" charset="0"/>
              </a:rPr>
              <a:t>Semesterprüfungen (Fortsetzung)</a:t>
            </a:r>
          </a:p>
          <a:p>
            <a:pPr lvl="1" indent="-342900">
              <a:spcBef>
                <a:spcPts val="400"/>
              </a:spcBef>
            </a:pPr>
            <a:r>
              <a:rPr lang="de-AT" dirty="0" smtClean="0">
                <a:latin typeface="Arial" pitchFamily="34" charset="0"/>
              </a:rPr>
              <a:t>Keine Zusammenlegung mehrerer Semesterprüfungen</a:t>
            </a:r>
          </a:p>
          <a:p>
            <a:pPr lvl="1" indent="-342900">
              <a:spcBef>
                <a:spcPts val="400"/>
              </a:spcBef>
            </a:pPr>
            <a:r>
              <a:rPr lang="de-AT" dirty="0" smtClean="0">
                <a:latin typeface="Arial" pitchFamily="34" charset="0"/>
              </a:rPr>
              <a:t>Semesterprüfungen haben grundsätzlich während des Unterrichtes stattzufinden oder, wenn es dem Prüfer oder der Prüferin in Hinblick auf die Unterrichtsarbeit zweckmäßig erscheint, auch außerhalb des Unterrichts.</a:t>
            </a:r>
          </a:p>
          <a:p>
            <a:pPr lvl="1" indent="-342900">
              <a:spcBef>
                <a:spcPts val="400"/>
              </a:spcBef>
            </a:pPr>
            <a:r>
              <a:rPr lang="de-AT" dirty="0" smtClean="0">
                <a:latin typeface="Arial" pitchFamily="34" charset="0"/>
              </a:rPr>
              <a:t>An einem Tag höchstens 2 Semesterprüfungen</a:t>
            </a:r>
          </a:p>
          <a:p>
            <a:pPr lvl="1" indent="-342900">
              <a:spcBef>
                <a:spcPts val="400"/>
              </a:spcBef>
            </a:pPr>
            <a:r>
              <a:rPr lang="de-AT" dirty="0" smtClean="0">
                <a:latin typeface="Arial" pitchFamily="34" charset="0"/>
              </a:rPr>
              <a:t>Ungerechtfertigte </a:t>
            </a:r>
            <a:r>
              <a:rPr lang="de-AT" dirty="0">
                <a:latin typeface="Arial" pitchFamily="34" charset="0"/>
              </a:rPr>
              <a:t>Verhinderung führt zu </a:t>
            </a:r>
            <a:r>
              <a:rPr lang="de-AT" dirty="0" smtClean="0">
                <a:latin typeface="Arial" pitchFamily="34" charset="0"/>
              </a:rPr>
              <a:t>Terminverlust.</a:t>
            </a:r>
            <a:endParaRPr lang="de-AT" dirty="0">
              <a:latin typeface="Arial" pitchFamily="34" charset="0"/>
            </a:endParaRPr>
          </a:p>
          <a:p>
            <a:pPr lvl="1" indent="-342900">
              <a:spcBef>
                <a:spcPts val="400"/>
              </a:spcBef>
            </a:pPr>
            <a:endParaRPr lang="de-AT" dirty="0">
              <a:latin typeface="Arial" pitchFamily="34" charset="0"/>
            </a:endParaRPr>
          </a:p>
          <a:p>
            <a:pPr lvl="1" indent="-342900">
              <a:spcBef>
                <a:spcPts val="400"/>
              </a:spcBef>
            </a:pPr>
            <a:endParaRPr lang="de-AT" dirty="0">
              <a:latin typeface="Arial" pitchFamily="34" charset="0"/>
            </a:endParaRPr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NOST – Oberstufe NEU</a:t>
            </a:r>
            <a:br>
              <a:rPr lang="de-AT" dirty="0" smtClean="0"/>
            </a:br>
            <a:r>
              <a:rPr lang="de-AT" dirty="0" smtClean="0"/>
              <a:t>Wiederholungen / Semesterprüfung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8935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95288" y="1412776"/>
            <a:ext cx="8353425" cy="5038824"/>
          </a:xfrm>
        </p:spPr>
        <p:txBody>
          <a:bodyPr/>
          <a:lstStyle/>
          <a:p>
            <a:pPr>
              <a:spcBef>
                <a:spcPts val="400"/>
              </a:spcBef>
            </a:pPr>
            <a:r>
              <a:rPr lang="de-AT" b="1" dirty="0" smtClean="0">
                <a:latin typeface="Arial" pitchFamily="34" charset="0"/>
              </a:rPr>
              <a:t>Semesterprüfungen (Fortsetzung)</a:t>
            </a:r>
          </a:p>
          <a:p>
            <a:pPr marL="790575" lvl="1" indent="-342900">
              <a:spcBef>
                <a:spcPts val="400"/>
              </a:spcBef>
            </a:pPr>
            <a:r>
              <a:rPr lang="de-AT" dirty="0" smtClean="0">
                <a:latin typeface="Arial" pitchFamily="34" charset="0"/>
              </a:rPr>
              <a:t>In höchstens 3 Pflichtgegenständen bis einschl. WS der vorletzten Stufe:</a:t>
            </a:r>
          </a:p>
          <a:p>
            <a:pPr marL="803275" lvl="1" indent="-357188">
              <a:spcBef>
                <a:spcPts val="400"/>
              </a:spcBef>
            </a:pPr>
            <a:r>
              <a:rPr lang="de-AT" dirty="0" smtClean="0">
                <a:latin typeface="Arial" pitchFamily="34" charset="0"/>
              </a:rPr>
              <a:t>Wiederholung oder Semesterprüfung oder 1. oder 2. Wiederholung von Semesterprüfungen, wenn die </a:t>
            </a:r>
            <a:r>
              <a:rPr lang="de-AT" dirty="0">
                <a:latin typeface="Arial" pitchFamily="34" charset="0"/>
              </a:rPr>
              <a:t> </a:t>
            </a:r>
            <a:r>
              <a:rPr lang="de-AT" dirty="0" smtClean="0">
                <a:latin typeface="Arial" pitchFamily="34" charset="0"/>
              </a:rPr>
              <a:t>             2-Semesterfrist für das Ausbessern der negativen Beurteilung überschritten wurde, zwischen  Beurteilungskonferenz der letzten Schulstufe und</a:t>
            </a:r>
            <a:r>
              <a:rPr lang="de-AT" dirty="0">
                <a:latin typeface="Arial" pitchFamily="34" charset="0"/>
              </a:rPr>
              <a:t> </a:t>
            </a:r>
            <a:r>
              <a:rPr lang="de-AT" sz="2200" dirty="0" smtClean="0">
                <a:latin typeface="Arial" pitchFamily="34" charset="0"/>
              </a:rPr>
              <a:t>Beginn der </a:t>
            </a:r>
            <a:r>
              <a:rPr lang="de-AT" dirty="0" smtClean="0">
                <a:latin typeface="Arial" pitchFamily="34" charset="0"/>
              </a:rPr>
              <a:t>Klausurprüfung </a:t>
            </a:r>
            <a:endParaRPr lang="de-AT" sz="2200" dirty="0" smtClean="0">
              <a:latin typeface="Arial" pitchFamily="34" charset="0"/>
            </a:endParaRPr>
          </a:p>
          <a:p>
            <a:pPr lvl="1" indent="-342900">
              <a:spcBef>
                <a:spcPts val="400"/>
              </a:spcBef>
            </a:pPr>
            <a:r>
              <a:rPr lang="de-AT" dirty="0" smtClean="0">
                <a:latin typeface="Arial" pitchFamily="34" charset="0"/>
              </a:rPr>
              <a:t>Für das letzte Semester der letzten Schulstufe – eine Semesterprüfung zw. Beurteilungskonferenz und Beginn der Klausurprüfung, eine einmalige WH zum WH-Termin</a:t>
            </a:r>
          </a:p>
          <a:p>
            <a:pPr lvl="1" indent="-342900">
              <a:spcBef>
                <a:spcPts val="400"/>
              </a:spcBef>
            </a:pPr>
            <a:endParaRPr lang="de-AT" dirty="0" smtClean="0">
              <a:latin typeface="Arial" pitchFamily="34" charset="0"/>
            </a:endParaRPr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NOST – Oberstufe NEU</a:t>
            </a:r>
            <a:br>
              <a:rPr lang="de-AT" dirty="0" smtClean="0"/>
            </a:br>
            <a:r>
              <a:rPr lang="de-AT" dirty="0" smtClean="0"/>
              <a:t>Wiederholungen / Semesterprüfung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3628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95288" y="1268760"/>
            <a:ext cx="8353425" cy="5182840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400"/>
              </a:spcBef>
            </a:pPr>
            <a:r>
              <a:rPr lang="de-AT" b="1" dirty="0" smtClean="0">
                <a:latin typeface="Arial" pitchFamily="34" charset="0"/>
              </a:rPr>
              <a:t>Allgemeines und Ziele</a:t>
            </a:r>
          </a:p>
          <a:p>
            <a:pPr lvl="1" indent="-342900">
              <a:lnSpc>
                <a:spcPct val="120000"/>
              </a:lnSpc>
              <a:spcBef>
                <a:spcPts val="400"/>
              </a:spcBef>
            </a:pPr>
            <a:r>
              <a:rPr lang="de-AT" dirty="0" err="1" smtClean="0">
                <a:latin typeface="Arial" pitchFamily="34" charset="0"/>
              </a:rPr>
              <a:t>BGBl</a:t>
            </a:r>
            <a:r>
              <a:rPr lang="de-AT" dirty="0" smtClean="0">
                <a:latin typeface="Arial" pitchFamily="34" charset="0"/>
              </a:rPr>
              <a:t>. I Nr. 9/2012 (14. Februar 2012)</a:t>
            </a:r>
          </a:p>
          <a:p>
            <a:pPr lvl="1" indent="-342900">
              <a:lnSpc>
                <a:spcPct val="120000"/>
              </a:lnSpc>
              <a:spcBef>
                <a:spcPts val="400"/>
              </a:spcBef>
            </a:pPr>
            <a:r>
              <a:rPr lang="de-AT" dirty="0" smtClean="0">
                <a:latin typeface="Arial" pitchFamily="34" charset="0"/>
              </a:rPr>
              <a:t>Regierungsvorlage, Materialien</a:t>
            </a:r>
          </a:p>
          <a:p>
            <a:pPr lvl="1" indent="-342900">
              <a:lnSpc>
                <a:spcPct val="120000"/>
              </a:lnSpc>
              <a:spcBef>
                <a:spcPts val="400"/>
              </a:spcBef>
            </a:pPr>
            <a:r>
              <a:rPr lang="de-AT" dirty="0" smtClean="0">
                <a:latin typeface="Arial" pitchFamily="34" charset="0"/>
              </a:rPr>
              <a:t>Unterstützungsstrukturen / Begabungsförderung </a:t>
            </a:r>
          </a:p>
          <a:p>
            <a:pPr lvl="1" indent="-342900">
              <a:lnSpc>
                <a:spcPct val="120000"/>
              </a:lnSpc>
              <a:spcBef>
                <a:spcPts val="400"/>
              </a:spcBef>
            </a:pPr>
            <a:r>
              <a:rPr lang="de-AT" dirty="0">
                <a:latin typeface="Arial" pitchFamily="34" charset="0"/>
              </a:rPr>
              <a:t>s</a:t>
            </a:r>
            <a:r>
              <a:rPr lang="de-AT" dirty="0" smtClean="0">
                <a:latin typeface="Arial" pitchFamily="34" charset="0"/>
              </a:rPr>
              <a:t>tarke Akzentuierung auf individuelle Förderung</a:t>
            </a:r>
          </a:p>
          <a:p>
            <a:pPr lvl="2" indent="-342900">
              <a:lnSpc>
                <a:spcPct val="120000"/>
              </a:lnSpc>
              <a:spcBef>
                <a:spcPts val="400"/>
              </a:spcBef>
            </a:pPr>
            <a:r>
              <a:rPr lang="de-DE" sz="1800" dirty="0">
                <a:latin typeface="Arial" pitchFamily="34" charset="0"/>
              </a:rPr>
              <a:t>Leistungsschwächen beheben und Begabungen </a:t>
            </a:r>
            <a:r>
              <a:rPr lang="de-DE" sz="1800" dirty="0" smtClean="0">
                <a:latin typeface="Arial" pitchFamily="34" charset="0"/>
              </a:rPr>
              <a:t>fördern</a:t>
            </a:r>
            <a:endParaRPr lang="de-DE" sz="1800" dirty="0">
              <a:latin typeface="Arial" pitchFamily="34" charset="0"/>
            </a:endParaRPr>
          </a:p>
          <a:p>
            <a:pPr lvl="2" indent="-342900">
              <a:lnSpc>
                <a:spcPct val="120000"/>
              </a:lnSpc>
              <a:spcBef>
                <a:spcPts val="400"/>
              </a:spcBef>
            </a:pPr>
            <a:r>
              <a:rPr lang="de-AT" sz="1800" dirty="0" smtClean="0">
                <a:latin typeface="Arial" pitchFamily="34" charset="0"/>
              </a:rPr>
              <a:t>Früherkennung, Lernbegleitung, Vertiefung, etc.</a:t>
            </a:r>
          </a:p>
          <a:p>
            <a:pPr lvl="1" indent="-342900">
              <a:lnSpc>
                <a:spcPct val="120000"/>
              </a:lnSpc>
              <a:spcBef>
                <a:spcPts val="400"/>
              </a:spcBef>
            </a:pPr>
            <a:r>
              <a:rPr lang="de-DE" dirty="0" smtClean="0">
                <a:latin typeface="Arial" pitchFamily="34" charset="0"/>
              </a:rPr>
              <a:t>Schulstufenwiederholung als letzte Möglichkeit (Reduktion)</a:t>
            </a:r>
          </a:p>
          <a:p>
            <a:pPr lvl="1" indent="-342900">
              <a:lnSpc>
                <a:spcPct val="120000"/>
              </a:lnSpc>
              <a:spcBef>
                <a:spcPts val="400"/>
              </a:spcBef>
            </a:pPr>
            <a:r>
              <a:rPr lang="de-AT" dirty="0" smtClean="0">
                <a:latin typeface="Arial" pitchFamily="34" charset="0"/>
              </a:rPr>
              <a:t>Steigerung der Motivation und Leistung der Schüler/innen</a:t>
            </a:r>
          </a:p>
          <a:p>
            <a:pPr lvl="1" indent="-342900">
              <a:lnSpc>
                <a:spcPct val="120000"/>
              </a:lnSpc>
              <a:spcBef>
                <a:spcPts val="400"/>
              </a:spcBef>
            </a:pPr>
            <a:r>
              <a:rPr lang="de-AT" dirty="0" smtClean="0">
                <a:latin typeface="Arial" pitchFamily="34" charset="0"/>
              </a:rPr>
              <a:t>Umsetzung </a:t>
            </a:r>
            <a:r>
              <a:rPr lang="de-AT" dirty="0">
                <a:latin typeface="Arial" pitchFamily="34" charset="0"/>
              </a:rPr>
              <a:t>Regelschulwesen SJ </a:t>
            </a:r>
            <a:r>
              <a:rPr lang="de-AT" dirty="0" smtClean="0">
                <a:latin typeface="Arial" pitchFamily="34" charset="0"/>
              </a:rPr>
              <a:t>2017/18 (10. Schulstufe)</a:t>
            </a:r>
            <a:endParaRPr lang="de-AT" dirty="0">
              <a:latin typeface="Arial" pitchFamily="34" charset="0"/>
            </a:endParaRPr>
          </a:p>
          <a:p>
            <a:pPr marL="576000" lvl="1" indent="0">
              <a:spcBef>
                <a:spcPts val="400"/>
              </a:spcBef>
              <a:buNone/>
            </a:pP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NOST – Oberstufe NEU </a:t>
            </a:r>
            <a:br>
              <a:rPr lang="de-AT" dirty="0" smtClean="0"/>
            </a:br>
            <a:r>
              <a:rPr lang="de-AT" dirty="0" smtClean="0"/>
              <a:t>Allgemeines und Ziele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4995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5038824"/>
          </a:xfrm>
        </p:spPr>
        <p:txBody>
          <a:bodyPr/>
          <a:lstStyle/>
          <a:p>
            <a:pPr>
              <a:spcBef>
                <a:spcPts val="400"/>
              </a:spcBef>
            </a:pPr>
            <a:r>
              <a:rPr lang="de-AT" b="1" dirty="0">
                <a:latin typeface="Arial" pitchFamily="34" charset="0"/>
              </a:rPr>
              <a:t>W</a:t>
            </a:r>
            <a:r>
              <a:rPr lang="de-AT" b="1" dirty="0" smtClean="0">
                <a:latin typeface="Arial" pitchFamily="34" charset="0"/>
              </a:rPr>
              <a:t>iederholung von Schulstufen</a:t>
            </a:r>
          </a:p>
          <a:p>
            <a:pPr lvl="1" indent="-342900">
              <a:spcBef>
                <a:spcPts val="400"/>
              </a:spcBef>
            </a:pPr>
            <a:r>
              <a:rPr lang="de-AT" dirty="0" smtClean="0">
                <a:latin typeface="Arial" pitchFamily="34" charset="0"/>
              </a:rPr>
              <a:t>Keine Semesterprüfungen über besuchte Unterrichtsgegenstände</a:t>
            </a:r>
          </a:p>
          <a:p>
            <a:pPr lvl="1" indent="-342900">
              <a:spcBef>
                <a:spcPts val="400"/>
              </a:spcBef>
            </a:pPr>
            <a:r>
              <a:rPr lang="de-AT" dirty="0" smtClean="0">
                <a:latin typeface="Arial" pitchFamily="34" charset="0"/>
              </a:rPr>
              <a:t>Die bessere Note zählt.</a:t>
            </a:r>
          </a:p>
          <a:p>
            <a:pPr lvl="1" indent="-342900">
              <a:spcBef>
                <a:spcPts val="400"/>
              </a:spcBef>
            </a:pPr>
            <a:r>
              <a:rPr lang="de-AT" dirty="0" smtClean="0">
                <a:latin typeface="Arial" pitchFamily="34" charset="0"/>
              </a:rPr>
              <a:t>Möglichkeit der Befreiung von der Teilnahme an einzelnen bereits erfolgreich absolvierten Pflichtgegenständen/Übungen zwecks Teilnahme an anderen schulischen Angeboten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NOST – Oberstufe NEU</a:t>
            </a:r>
            <a:br>
              <a:rPr lang="de-AT" dirty="0" smtClean="0"/>
            </a:br>
            <a:r>
              <a:rPr lang="de-AT" dirty="0" smtClean="0"/>
              <a:t>Wiederholung von </a:t>
            </a:r>
            <a:r>
              <a:rPr lang="de-AT" dirty="0"/>
              <a:t>S</a:t>
            </a:r>
            <a:r>
              <a:rPr lang="de-AT" dirty="0" smtClean="0"/>
              <a:t>chulstufen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671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95536" y="1268760"/>
            <a:ext cx="8353425" cy="5328592"/>
          </a:xfrm>
        </p:spPr>
        <p:txBody>
          <a:bodyPr/>
          <a:lstStyle/>
          <a:p>
            <a:pPr>
              <a:spcBef>
                <a:spcPts val="400"/>
              </a:spcBef>
            </a:pPr>
            <a:r>
              <a:rPr lang="de-AT" b="1" dirty="0" smtClean="0">
                <a:latin typeface="Arial" pitchFamily="34" charset="0"/>
              </a:rPr>
              <a:t>Semesterprüfung (§ 23b </a:t>
            </a:r>
            <a:r>
              <a:rPr lang="de-AT" b="1" dirty="0" err="1" smtClean="0">
                <a:latin typeface="Arial" pitchFamily="34" charset="0"/>
              </a:rPr>
              <a:t>SchUG</a:t>
            </a:r>
            <a:r>
              <a:rPr lang="de-AT" b="1" dirty="0" smtClean="0">
                <a:latin typeface="Arial" pitchFamily="34" charset="0"/>
              </a:rPr>
              <a:t>)</a:t>
            </a:r>
          </a:p>
          <a:p>
            <a:pPr marL="790575" lvl="1" indent="-342900">
              <a:spcBef>
                <a:spcPts val="400"/>
              </a:spcBef>
            </a:pPr>
            <a:r>
              <a:rPr lang="de-AT" dirty="0">
                <a:latin typeface="Arial" pitchFamily="34" charset="0"/>
              </a:rPr>
              <a:t>ü</a:t>
            </a:r>
            <a:r>
              <a:rPr lang="de-AT" dirty="0" smtClean="0">
                <a:latin typeface="Arial" pitchFamily="34" charset="0"/>
              </a:rPr>
              <a:t>ber noch nicht besuchte Gegenstände außer Bewegung und Sport</a:t>
            </a:r>
          </a:p>
          <a:p>
            <a:pPr marL="790575" lvl="1" indent="-342900">
              <a:spcBef>
                <a:spcPts val="400"/>
              </a:spcBef>
            </a:pPr>
            <a:r>
              <a:rPr lang="de-AT" dirty="0" smtClean="0">
                <a:latin typeface="Arial" pitchFamily="34" charset="0"/>
              </a:rPr>
              <a:t>max. über die beiden folgenden Semester</a:t>
            </a:r>
          </a:p>
          <a:p>
            <a:pPr marL="790575" lvl="1" indent="-342900">
              <a:spcBef>
                <a:spcPts val="400"/>
              </a:spcBef>
            </a:pPr>
            <a:r>
              <a:rPr lang="de-AT" dirty="0" smtClean="0">
                <a:latin typeface="Arial" pitchFamily="34" charset="0"/>
              </a:rPr>
              <a:t>Semesterprüfungen über noch nicht besuchte UG sind auf Antrag des Schülers oder der Schülerin durchzuführen, der Antrag hat einen Terminvorschlag zu enthalten und ist mind. 4 Wochen vor dem gewünschten Termin bei der Schulleitung einzubringen.</a:t>
            </a:r>
          </a:p>
          <a:p>
            <a:pPr marL="447675" lvl="1" indent="0">
              <a:spcBef>
                <a:spcPts val="400"/>
              </a:spcBef>
              <a:buNone/>
            </a:pPr>
            <a:endParaRPr lang="de-AT" dirty="0" smtClean="0">
              <a:latin typeface="Arial" pitchFamily="34" charset="0"/>
            </a:endParaRPr>
          </a:p>
          <a:p>
            <a:pPr>
              <a:spcBef>
                <a:spcPts val="400"/>
              </a:spcBef>
            </a:pPr>
            <a:r>
              <a:rPr lang="de-AT" b="1" dirty="0" smtClean="0">
                <a:latin typeface="Arial" pitchFamily="34" charset="0"/>
              </a:rPr>
              <a:t>Überspringen von Schulstufen / an den Nahtstellen</a:t>
            </a:r>
          </a:p>
          <a:p>
            <a:pPr marL="0" indent="0">
              <a:spcBef>
                <a:spcPts val="400"/>
              </a:spcBef>
              <a:buNone/>
            </a:pPr>
            <a:endParaRPr lang="de-AT" b="1" dirty="0" smtClean="0">
              <a:latin typeface="Arial" pitchFamily="34" charset="0"/>
            </a:endParaRPr>
          </a:p>
          <a:p>
            <a:pPr marL="360000" lvl="2" indent="0">
              <a:spcBef>
                <a:spcPts val="400"/>
              </a:spcBef>
              <a:buNone/>
            </a:pPr>
            <a:endParaRPr lang="de-AT" sz="2200" dirty="0">
              <a:latin typeface="Arial" pitchFamily="34" charset="0"/>
            </a:endParaRPr>
          </a:p>
          <a:p>
            <a:pPr marL="449100" lvl="1" indent="0">
              <a:spcBef>
                <a:spcPts val="400"/>
              </a:spcBef>
              <a:buNone/>
            </a:pPr>
            <a:endParaRPr lang="de-AT" b="1" dirty="0">
              <a:latin typeface="Arial" pitchFamily="34" charset="0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NOST – Oberstufe NEU</a:t>
            </a:r>
            <a:br>
              <a:rPr lang="de-AT" dirty="0" smtClean="0"/>
            </a:br>
            <a:r>
              <a:rPr lang="de-AT" dirty="0" smtClean="0"/>
              <a:t>Begabungsförderung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7150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95536" y="1268760"/>
            <a:ext cx="8353425" cy="5328592"/>
          </a:xfrm>
        </p:spPr>
        <p:txBody>
          <a:bodyPr/>
          <a:lstStyle/>
          <a:p>
            <a:pPr marL="0" indent="0">
              <a:spcBef>
                <a:spcPts val="400"/>
              </a:spcBef>
              <a:buNone/>
            </a:pPr>
            <a:endParaRPr lang="de-AT" b="1" dirty="0" smtClean="0">
              <a:latin typeface="Arial" pitchFamily="34" charset="0"/>
            </a:endParaRPr>
          </a:p>
          <a:p>
            <a:pPr>
              <a:spcBef>
                <a:spcPts val="400"/>
              </a:spcBef>
            </a:pPr>
            <a:r>
              <a:rPr lang="de-AT" b="1" dirty="0" smtClean="0">
                <a:latin typeface="Arial" pitchFamily="34" charset="0"/>
              </a:rPr>
              <a:t>Überspringen einzelner Gegenstände (§ 26b </a:t>
            </a:r>
            <a:r>
              <a:rPr lang="de-AT" b="1" dirty="0" err="1" smtClean="0">
                <a:latin typeface="Arial" pitchFamily="34" charset="0"/>
              </a:rPr>
              <a:t>SchUG</a:t>
            </a:r>
            <a:r>
              <a:rPr lang="de-AT" b="1" dirty="0" smtClean="0">
                <a:latin typeface="Arial" pitchFamily="34" charset="0"/>
              </a:rPr>
              <a:t>)</a:t>
            </a:r>
          </a:p>
          <a:p>
            <a:pPr marL="790575" lvl="1" indent="-342900">
              <a:spcBef>
                <a:spcPts val="400"/>
              </a:spcBef>
            </a:pPr>
            <a:r>
              <a:rPr lang="de-AT" dirty="0" smtClean="0">
                <a:latin typeface="Arial" pitchFamily="34" charset="0"/>
              </a:rPr>
              <a:t>Erfolgreich abgelegte Semesterprüfungen eröffnen die Möglichkeit auf Ansuchen, den Unterricht in höheren Semestern (max. 2) zu besuchen.</a:t>
            </a:r>
          </a:p>
          <a:p>
            <a:pPr marL="790575" lvl="1" indent="-342900">
              <a:spcBef>
                <a:spcPts val="400"/>
              </a:spcBef>
            </a:pPr>
            <a:r>
              <a:rPr lang="de-AT" dirty="0" smtClean="0">
                <a:latin typeface="Arial" pitchFamily="34" charset="0"/>
              </a:rPr>
              <a:t>Auf organisatorische Möglichkeiten ist Bedacht zu nehmen.</a:t>
            </a:r>
          </a:p>
          <a:p>
            <a:pPr marL="790575" lvl="1" indent="-342900">
              <a:spcBef>
                <a:spcPts val="400"/>
              </a:spcBef>
            </a:pPr>
            <a:r>
              <a:rPr lang="de-AT" dirty="0" smtClean="0">
                <a:latin typeface="Arial" pitchFamily="34" charset="0"/>
              </a:rPr>
              <a:t>Der Schulleiter oder die Schulleiterin trifft die Entscheidung, auch über Zuweisung in Klasse.</a:t>
            </a:r>
          </a:p>
          <a:p>
            <a:pPr marL="360000" lvl="2" indent="0">
              <a:spcBef>
                <a:spcPts val="400"/>
              </a:spcBef>
              <a:buNone/>
            </a:pPr>
            <a:endParaRPr lang="de-AT" sz="2200" dirty="0">
              <a:latin typeface="Arial" pitchFamily="34" charset="0"/>
            </a:endParaRPr>
          </a:p>
          <a:p>
            <a:pPr marL="449100" lvl="1" indent="0">
              <a:spcBef>
                <a:spcPts val="400"/>
              </a:spcBef>
              <a:buNone/>
            </a:pPr>
            <a:endParaRPr lang="de-AT" b="1" dirty="0">
              <a:latin typeface="Arial" pitchFamily="34" charset="0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NOST – Oberstufe NEU</a:t>
            </a:r>
            <a:br>
              <a:rPr lang="de-AT" dirty="0" smtClean="0"/>
            </a:br>
            <a:r>
              <a:rPr lang="de-AT" dirty="0" smtClean="0"/>
              <a:t>Begabungsförderung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9017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95288" y="1556792"/>
            <a:ext cx="8353425" cy="4894808"/>
          </a:xfrm>
        </p:spPr>
        <p:txBody>
          <a:bodyPr/>
          <a:lstStyle/>
          <a:p>
            <a:r>
              <a:rPr lang="de-DE" b="1" dirty="0" smtClean="0"/>
              <a:t>Zeitweise Teilnahme am Unterricht einzelner UG in einem höheren Semester  (§ 26c </a:t>
            </a:r>
            <a:r>
              <a:rPr lang="de-DE" b="1" dirty="0" err="1" smtClean="0"/>
              <a:t>SchUG</a:t>
            </a:r>
            <a:r>
              <a:rPr lang="de-DE" b="1" dirty="0" smtClean="0"/>
              <a:t>)</a:t>
            </a:r>
            <a:endParaRPr lang="de-DE" b="1" dirty="0"/>
          </a:p>
          <a:p>
            <a:pPr marL="0" indent="0">
              <a:buNone/>
            </a:pPr>
            <a:endParaRPr lang="de-DE" b="1" dirty="0"/>
          </a:p>
          <a:p>
            <a:r>
              <a:rPr lang="de-DE" b="1" dirty="0" smtClean="0"/>
              <a:t>Fernbleiben vom Unterricht (§ 45 </a:t>
            </a:r>
            <a:r>
              <a:rPr lang="de-DE" b="1" dirty="0" err="1" smtClean="0"/>
              <a:t>SchUG</a:t>
            </a:r>
            <a:r>
              <a:rPr lang="de-DE" b="1" dirty="0" smtClean="0"/>
              <a:t>)</a:t>
            </a:r>
          </a:p>
          <a:p>
            <a:pPr marL="803275" lvl="1" indent="-355600">
              <a:spcBef>
                <a:spcPts val="400"/>
              </a:spcBef>
            </a:pPr>
            <a:r>
              <a:rPr lang="de-AT" dirty="0" smtClean="0">
                <a:solidFill>
                  <a:srgbClr val="000000"/>
                </a:solidFill>
                <a:latin typeface="Arial" pitchFamily="34" charset="0"/>
              </a:rPr>
              <a:t>Erlaubnis zum Fernbleiben - wichtiger Grund (§ 26c)</a:t>
            </a:r>
          </a:p>
          <a:p>
            <a:pPr marL="447675" lvl="1" indent="0">
              <a:spcBef>
                <a:spcPts val="400"/>
              </a:spcBef>
              <a:buNone/>
            </a:pPr>
            <a:endParaRPr lang="de-AT" dirty="0">
              <a:solidFill>
                <a:srgbClr val="000000"/>
              </a:solidFill>
              <a:latin typeface="Arial" pitchFamily="34" charset="0"/>
            </a:endParaRPr>
          </a:p>
          <a:p>
            <a:r>
              <a:rPr lang="de-DE" b="1" dirty="0" smtClean="0"/>
              <a:t>Freiwilliges Wiederholen (§ 27a </a:t>
            </a:r>
            <a:r>
              <a:rPr lang="de-DE" b="1" dirty="0" err="1" smtClean="0"/>
              <a:t>SchUG</a:t>
            </a:r>
            <a:r>
              <a:rPr lang="de-DE" b="1" dirty="0" smtClean="0"/>
              <a:t>) </a:t>
            </a:r>
          </a:p>
          <a:p>
            <a:pPr marL="790575" lvl="1" indent="-344488"/>
            <a:r>
              <a:rPr lang="de-AT" dirty="0" smtClean="0"/>
              <a:t>Zum Zwecke des Ausbesserns</a:t>
            </a:r>
          </a:p>
          <a:p>
            <a:pPr marL="790575" lvl="1" indent="-344488"/>
            <a:r>
              <a:rPr lang="de-AT" dirty="0" smtClean="0"/>
              <a:t>Rolle des Lernbegleiters/der Lernbegleiterin</a:t>
            </a:r>
          </a:p>
          <a:p>
            <a:pPr marL="790575" lvl="1" indent="-344488"/>
            <a:r>
              <a:rPr lang="de-AT" dirty="0" smtClean="0"/>
              <a:t>Entscheidung durch Klassenkonferenz</a:t>
            </a:r>
            <a:endParaRPr lang="de-DE" dirty="0" smtClean="0"/>
          </a:p>
          <a:p>
            <a:pPr lvl="1"/>
            <a:endParaRPr lang="de-DE" b="1" dirty="0"/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NOST – Oberstufe NEU</a:t>
            </a:r>
            <a:br>
              <a:rPr lang="de-DE" dirty="0"/>
            </a:br>
            <a:r>
              <a:rPr lang="de-DE" dirty="0" smtClean="0"/>
              <a:t>Begabungsförderung / Fernbleiben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846316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251520" y="1340768"/>
            <a:ext cx="8497193" cy="5110832"/>
          </a:xfrm>
        </p:spPr>
        <p:txBody>
          <a:bodyPr/>
          <a:lstStyle/>
          <a:p>
            <a:r>
              <a:rPr lang="de-DE" b="1" dirty="0" smtClean="0"/>
              <a:t>(§ 36 Abs. 3)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Im Rahmen der abschließenden Prüfung können einzelne Teilprüfungen der Klausurprüfung bzw. der mündlichen Prüfung auf Antrag des Schülers oder der Schülerin vor dem Haupttermin (Abs. 2 Z 2) abgelegt werden, wenn</a:t>
            </a:r>
          </a:p>
          <a:p>
            <a:pPr marL="700088">
              <a:buFont typeface="Symbol" panose="05050102010706020507" pitchFamily="18" charset="2"/>
              <a:buChar char="-"/>
            </a:pPr>
            <a:r>
              <a:rPr lang="de-DE" dirty="0" smtClean="0"/>
              <a:t>die entsprechenden, lehrplanmäßig vorgesehenen   Unterrichtsgegenstände positiv abgeschlossen sind </a:t>
            </a:r>
          </a:p>
          <a:p>
            <a:pPr marL="714375" indent="0">
              <a:buNone/>
            </a:pPr>
            <a:r>
              <a:rPr lang="de-DE" dirty="0" smtClean="0"/>
              <a:t>oder in den betreffenden Unterrichtsgegenständen </a:t>
            </a:r>
          </a:p>
          <a:p>
            <a:pPr marL="700088">
              <a:buFont typeface="Symbol" panose="05050102010706020507" pitchFamily="18" charset="2"/>
              <a:buChar char="-"/>
            </a:pPr>
            <a:r>
              <a:rPr lang="de-DE" dirty="0" smtClean="0"/>
              <a:t>Semesterprüfungen gem. § 23b erfolgreich absolviert wurden.</a:t>
            </a:r>
          </a:p>
          <a:p>
            <a:pPr marL="0" indent="0">
              <a:buNone/>
            </a:pPr>
            <a:r>
              <a:rPr lang="de-DE" dirty="0" smtClean="0"/>
              <a:t> </a:t>
            </a:r>
          </a:p>
          <a:p>
            <a:pPr marL="0" indent="0">
              <a:buNone/>
            </a:pP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NOST – Oberstufe NEU</a:t>
            </a:r>
            <a:br>
              <a:rPr lang="de-DE" dirty="0"/>
            </a:br>
            <a:r>
              <a:rPr lang="de-DE" dirty="0" smtClean="0"/>
              <a:t>vorgezogene </a:t>
            </a:r>
            <a:r>
              <a:rPr lang="de-DE" dirty="0"/>
              <a:t>T</a:t>
            </a:r>
            <a:r>
              <a:rPr lang="de-DE" dirty="0" smtClean="0"/>
              <a:t>eilprüfungen der RP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804649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95288" y="1196752"/>
            <a:ext cx="8353425" cy="5254848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400"/>
              </a:spcBef>
            </a:pPr>
            <a:r>
              <a:rPr lang="de-AT" b="1" dirty="0" smtClean="0">
                <a:latin typeface="Arial" pitchFamily="34" charset="0"/>
              </a:rPr>
              <a:t>Widerspruchsbestimmungen erweitert</a:t>
            </a:r>
          </a:p>
          <a:p>
            <a:pPr>
              <a:lnSpc>
                <a:spcPct val="120000"/>
              </a:lnSpc>
              <a:spcBef>
                <a:spcPts val="400"/>
              </a:spcBef>
            </a:pPr>
            <a:endParaRPr lang="de-AT" b="1" dirty="0">
              <a:latin typeface="Arial" pitchFamily="34" charset="0"/>
            </a:endParaRPr>
          </a:p>
          <a:p>
            <a:pPr lvl="1" indent="-342900">
              <a:lnSpc>
                <a:spcPct val="120000"/>
              </a:lnSpc>
              <a:spcBef>
                <a:spcPts val="400"/>
              </a:spcBef>
            </a:pPr>
            <a:r>
              <a:rPr lang="de-AT" dirty="0" smtClean="0">
                <a:latin typeface="Arial" pitchFamily="34" charset="0"/>
              </a:rPr>
              <a:t>Nichtbestehen der letztmöglichen Wiederholung einer Semesterprüfung ( 23a) - § 71 Abs. 2 </a:t>
            </a:r>
            <a:r>
              <a:rPr lang="de-AT" dirty="0" err="1" smtClean="0">
                <a:latin typeface="Arial" pitchFamily="34" charset="0"/>
              </a:rPr>
              <a:t>lit</a:t>
            </a:r>
            <a:r>
              <a:rPr lang="de-AT" dirty="0" smtClean="0">
                <a:latin typeface="Arial" pitchFamily="34" charset="0"/>
              </a:rPr>
              <a:t>. h </a:t>
            </a:r>
            <a:r>
              <a:rPr lang="de-AT" dirty="0" err="1" smtClean="0">
                <a:latin typeface="Arial" pitchFamily="34" charset="0"/>
              </a:rPr>
              <a:t>SchUG</a:t>
            </a:r>
            <a:endParaRPr lang="de-AT" dirty="0" smtClean="0">
              <a:latin typeface="Arial" pitchFamily="34" charset="0"/>
            </a:endParaRPr>
          </a:p>
          <a:p>
            <a:pPr lvl="1" indent="-342900">
              <a:lnSpc>
                <a:spcPct val="120000"/>
              </a:lnSpc>
              <a:spcBef>
                <a:spcPts val="400"/>
              </a:spcBef>
            </a:pPr>
            <a:r>
              <a:rPr lang="de-AT" dirty="0" smtClean="0">
                <a:latin typeface="Arial" pitchFamily="34" charset="0"/>
              </a:rPr>
              <a:t>Überprüfung der behaupteten Unrichtigkeit der Beurteilung der Semesterprüfung</a:t>
            </a:r>
          </a:p>
          <a:p>
            <a:pPr lvl="1" indent="-342900">
              <a:lnSpc>
                <a:spcPct val="120000"/>
              </a:lnSpc>
              <a:spcBef>
                <a:spcPts val="400"/>
              </a:spcBef>
            </a:pPr>
            <a:r>
              <a:rPr lang="de-AT" dirty="0" smtClean="0">
                <a:latin typeface="Arial" pitchFamily="34" charset="0"/>
              </a:rPr>
              <a:t>Wenn Unterlagen nicht ausreichen, Unterbrechung des Verfahrens – neuerliche Semesterprüfung (Vorsitz: LSI)</a:t>
            </a:r>
          </a:p>
          <a:p>
            <a:pPr marL="449100" lvl="1" indent="0">
              <a:spcBef>
                <a:spcPts val="400"/>
              </a:spcBef>
              <a:buNone/>
            </a:pPr>
            <a:r>
              <a:rPr lang="de-AT" dirty="0">
                <a:latin typeface="Arial" pitchFamily="34" charset="0"/>
              </a:rPr>
              <a:t>	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NOST – Oberstufe NEU</a:t>
            </a:r>
            <a:br>
              <a:rPr lang="de-AT" dirty="0" smtClean="0"/>
            </a:br>
            <a:r>
              <a:rPr lang="de-AT" dirty="0" smtClean="0"/>
              <a:t>Widerspruch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124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95288" y="1196752"/>
            <a:ext cx="8353425" cy="5254848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400"/>
              </a:spcBef>
            </a:pPr>
            <a:r>
              <a:rPr lang="de-AT" b="1" dirty="0" smtClean="0">
                <a:latin typeface="Arial" pitchFamily="34" charset="0"/>
              </a:rPr>
              <a:t>Widerspruchsbestimmungen erweitert</a:t>
            </a:r>
          </a:p>
          <a:p>
            <a:pPr>
              <a:lnSpc>
                <a:spcPct val="120000"/>
              </a:lnSpc>
              <a:spcBef>
                <a:spcPts val="400"/>
              </a:spcBef>
            </a:pPr>
            <a:endParaRPr lang="de-AT" b="1" dirty="0">
              <a:latin typeface="Arial" pitchFamily="34" charset="0"/>
            </a:endParaRPr>
          </a:p>
          <a:p>
            <a:pPr lvl="1" indent="-342900">
              <a:spcBef>
                <a:spcPts val="400"/>
              </a:spcBef>
            </a:pPr>
            <a:r>
              <a:rPr lang="de-AT" dirty="0" smtClean="0">
                <a:latin typeface="Arial" pitchFamily="34" charset="0"/>
              </a:rPr>
              <a:t>Einbringen </a:t>
            </a:r>
            <a:r>
              <a:rPr lang="de-AT" smtClean="0">
                <a:latin typeface="Arial" pitchFamily="34" charset="0"/>
              </a:rPr>
              <a:t>des Widerspruchs </a:t>
            </a:r>
            <a:r>
              <a:rPr lang="de-AT" dirty="0" smtClean="0">
                <a:latin typeface="Arial" pitchFamily="34" charset="0"/>
              </a:rPr>
              <a:t>bis 5 Tage ab Zustellung der Entscheidung in der Schule</a:t>
            </a:r>
          </a:p>
          <a:p>
            <a:pPr lvl="1" indent="-342900">
              <a:spcBef>
                <a:spcPts val="400"/>
              </a:spcBef>
            </a:pPr>
            <a:r>
              <a:rPr lang="de-AT" dirty="0" smtClean="0">
                <a:latin typeface="Arial" pitchFamily="34" charset="0"/>
              </a:rPr>
              <a:t>Einbringen</a:t>
            </a:r>
            <a:r>
              <a:rPr lang="de-AT" dirty="0">
                <a:latin typeface="Arial" pitchFamily="34" charset="0"/>
              </a:rPr>
              <a:t> </a:t>
            </a:r>
            <a:r>
              <a:rPr lang="de-AT" dirty="0" smtClean="0">
                <a:latin typeface="Arial" pitchFamily="34" charset="0"/>
              </a:rPr>
              <a:t>nicht mit E-Mail möglich</a:t>
            </a:r>
          </a:p>
          <a:p>
            <a:pPr lvl="1" indent="-342900">
              <a:spcBef>
                <a:spcPts val="400"/>
              </a:spcBef>
            </a:pPr>
            <a:r>
              <a:rPr lang="de-AT" dirty="0" smtClean="0">
                <a:latin typeface="Arial" pitchFamily="34" charset="0"/>
              </a:rPr>
              <a:t>Widerspruch gegen Entscheidung der Schule: Bescheid LSR </a:t>
            </a:r>
          </a:p>
          <a:p>
            <a:pPr lvl="1" indent="-342900">
              <a:spcBef>
                <a:spcPts val="400"/>
              </a:spcBef>
            </a:pPr>
            <a:r>
              <a:rPr lang="de-AT" dirty="0" smtClean="0">
                <a:latin typeface="Arial" pitchFamily="34" charset="0"/>
              </a:rPr>
              <a:t>Beschwerde gegen Bescheid LSR: Entscheidung durch das Bundesverwaltungsgericht </a:t>
            </a:r>
          </a:p>
          <a:p>
            <a:pPr marL="449100" lvl="1" indent="0">
              <a:spcBef>
                <a:spcPts val="400"/>
              </a:spcBef>
              <a:buNone/>
            </a:pPr>
            <a:r>
              <a:rPr lang="de-AT" dirty="0">
                <a:latin typeface="Arial" pitchFamily="34" charset="0"/>
              </a:rPr>
              <a:t>	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NOST – Oberstufe NEU</a:t>
            </a:r>
            <a:br>
              <a:rPr lang="de-AT" dirty="0" smtClean="0"/>
            </a:br>
            <a:r>
              <a:rPr lang="de-AT" dirty="0" smtClean="0"/>
              <a:t>Widerspruch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4438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95288" y="1268760"/>
            <a:ext cx="8353425" cy="5182840"/>
          </a:xfrm>
        </p:spPr>
        <p:txBody>
          <a:bodyPr/>
          <a:lstStyle/>
          <a:p>
            <a:pPr>
              <a:spcBef>
                <a:spcPts val="400"/>
              </a:spcBef>
            </a:pPr>
            <a:r>
              <a:rPr lang="de-AT" b="1" dirty="0" smtClean="0">
                <a:latin typeface="Arial" pitchFamily="34" charset="0"/>
              </a:rPr>
              <a:t>Schulstufen</a:t>
            </a:r>
          </a:p>
          <a:p>
            <a:pPr lvl="1" indent="-342900">
              <a:spcBef>
                <a:spcPts val="400"/>
              </a:spcBef>
            </a:pPr>
            <a:r>
              <a:rPr lang="de-AT" dirty="0">
                <a:latin typeface="Arial" pitchFamily="34" charset="0"/>
              </a:rPr>
              <a:t>10. </a:t>
            </a:r>
            <a:r>
              <a:rPr lang="de-AT" dirty="0" smtClean="0">
                <a:latin typeface="Arial" pitchFamily="34" charset="0"/>
              </a:rPr>
              <a:t>- </a:t>
            </a:r>
            <a:r>
              <a:rPr lang="de-AT" dirty="0">
                <a:latin typeface="Arial" pitchFamily="34" charset="0"/>
              </a:rPr>
              <a:t>13. </a:t>
            </a:r>
            <a:r>
              <a:rPr lang="de-AT" dirty="0" smtClean="0">
                <a:latin typeface="Arial" pitchFamily="34" charset="0"/>
              </a:rPr>
              <a:t>Schulstufe </a:t>
            </a:r>
            <a:endParaRPr lang="de-AT" dirty="0">
              <a:latin typeface="Arial" pitchFamily="34" charset="0"/>
            </a:endParaRPr>
          </a:p>
          <a:p>
            <a:pPr marL="808038" lvl="1" indent="-342900">
              <a:spcBef>
                <a:spcPts val="400"/>
              </a:spcBef>
            </a:pPr>
            <a:r>
              <a:rPr lang="de-AT" dirty="0" smtClean="0">
                <a:latin typeface="Arial" pitchFamily="34" charset="0"/>
              </a:rPr>
              <a:t>9</a:t>
            </a:r>
            <a:r>
              <a:rPr lang="de-AT" dirty="0">
                <a:latin typeface="Arial" pitchFamily="34" charset="0"/>
              </a:rPr>
              <a:t>. Schulstufe bleibt </a:t>
            </a:r>
            <a:r>
              <a:rPr lang="de-AT" dirty="0" smtClean="0">
                <a:latin typeface="Arial" pitchFamily="34" charset="0"/>
              </a:rPr>
              <a:t>unverändert</a:t>
            </a:r>
            <a:endParaRPr lang="de-AT" b="1" dirty="0" smtClean="0">
              <a:latin typeface="Arial" pitchFamily="34" charset="0"/>
            </a:endParaRPr>
          </a:p>
          <a:p>
            <a:pPr>
              <a:spcBef>
                <a:spcPts val="400"/>
              </a:spcBef>
            </a:pPr>
            <a:r>
              <a:rPr lang="de-AT" b="1" dirty="0" smtClean="0">
                <a:latin typeface="Arial" pitchFamily="34" charset="0"/>
              </a:rPr>
              <a:t>Anzahl der Semester</a:t>
            </a:r>
          </a:p>
          <a:p>
            <a:pPr lvl="1" indent="-342900">
              <a:spcBef>
                <a:spcPts val="400"/>
              </a:spcBef>
            </a:pPr>
            <a:r>
              <a:rPr lang="de-AT" dirty="0">
                <a:latin typeface="Arial" pitchFamily="34" charset="0"/>
              </a:rPr>
              <a:t>Semestergegliederte Kompetenzmodule</a:t>
            </a:r>
          </a:p>
          <a:p>
            <a:pPr lvl="1" indent="-342900">
              <a:spcBef>
                <a:spcPts val="400"/>
              </a:spcBef>
            </a:pPr>
            <a:r>
              <a:rPr lang="de-AT" dirty="0">
                <a:latin typeface="Arial" pitchFamily="34" charset="0"/>
              </a:rPr>
              <a:t>an vierjährigen Oberstufen</a:t>
            </a:r>
          </a:p>
          <a:p>
            <a:pPr lvl="2" indent="-342900">
              <a:spcBef>
                <a:spcPts val="400"/>
              </a:spcBef>
            </a:pPr>
            <a:r>
              <a:rPr lang="de-AT" sz="1800" dirty="0">
                <a:latin typeface="Arial" pitchFamily="34" charset="0"/>
              </a:rPr>
              <a:t>insgesamt 6 Semester</a:t>
            </a:r>
          </a:p>
          <a:p>
            <a:pPr lvl="2" indent="-342900">
              <a:spcBef>
                <a:spcPts val="400"/>
              </a:spcBef>
            </a:pPr>
            <a:r>
              <a:rPr lang="de-AT" sz="1800" dirty="0">
                <a:latin typeface="Arial" pitchFamily="34" charset="0"/>
              </a:rPr>
              <a:t>die letzte Schulstufe bildet </a:t>
            </a:r>
            <a:r>
              <a:rPr lang="de-AT" sz="1800" dirty="0" smtClean="0">
                <a:latin typeface="Arial" pitchFamily="34" charset="0"/>
              </a:rPr>
              <a:t>1 </a:t>
            </a:r>
            <a:r>
              <a:rPr lang="de-AT" sz="1800" dirty="0">
                <a:latin typeface="Arial" pitchFamily="34" charset="0"/>
              </a:rPr>
              <a:t>Kompetenzmodul</a:t>
            </a:r>
          </a:p>
          <a:p>
            <a:pPr lvl="2" indent="-342900">
              <a:spcBef>
                <a:spcPts val="400"/>
              </a:spcBef>
            </a:pPr>
            <a:r>
              <a:rPr lang="de-AT" sz="1800" dirty="0">
                <a:latin typeface="Arial" pitchFamily="34" charset="0"/>
              </a:rPr>
              <a:t>insgesamt 5 Module mit 6 </a:t>
            </a:r>
            <a:r>
              <a:rPr lang="de-AT" sz="1800" dirty="0" smtClean="0">
                <a:latin typeface="Arial" pitchFamily="34" charset="0"/>
              </a:rPr>
              <a:t>Semesterzeugnissen</a:t>
            </a:r>
            <a:endParaRPr lang="de-AT" sz="1800" b="1" dirty="0" smtClean="0">
              <a:latin typeface="Arial" pitchFamily="34" charset="0"/>
            </a:endParaRPr>
          </a:p>
          <a:p>
            <a:pPr>
              <a:spcBef>
                <a:spcPts val="400"/>
              </a:spcBef>
            </a:pPr>
            <a:r>
              <a:rPr lang="de-AT" b="1" dirty="0" smtClean="0">
                <a:latin typeface="Arial" pitchFamily="34" charset="0"/>
              </a:rPr>
              <a:t>Typen von Gegenständen</a:t>
            </a:r>
          </a:p>
          <a:p>
            <a:pPr marL="790575" lvl="1" indent="-342900">
              <a:spcBef>
                <a:spcPts val="400"/>
              </a:spcBef>
            </a:pPr>
            <a:r>
              <a:rPr lang="de-AT" dirty="0" smtClean="0">
                <a:latin typeface="Arial" pitchFamily="34" charset="0"/>
              </a:rPr>
              <a:t>Pflicht-, Wahlpflicht- und Freigegenstände, </a:t>
            </a:r>
          </a:p>
          <a:p>
            <a:pPr marL="804863" lvl="1" indent="0">
              <a:spcBef>
                <a:spcPts val="400"/>
              </a:spcBef>
              <a:buNone/>
            </a:pPr>
            <a:r>
              <a:rPr lang="de-AT" dirty="0" smtClean="0">
                <a:latin typeface="Arial" pitchFamily="34" charset="0"/>
              </a:rPr>
              <a:t>unverbindliche Übungen</a:t>
            </a:r>
          </a:p>
          <a:p>
            <a:pPr marL="576000" lvl="1" indent="0">
              <a:buNone/>
            </a:pPr>
            <a:endParaRPr lang="de-AT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NOST – Oberstufe NEU </a:t>
            </a:r>
            <a:br>
              <a:rPr lang="de-AT" dirty="0" smtClean="0"/>
            </a:br>
            <a:r>
              <a:rPr lang="de-AT" dirty="0" smtClean="0"/>
              <a:t>Schulstufen / Semester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5327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20000"/>
              </a:lnSpc>
              <a:buNone/>
            </a:pPr>
            <a:r>
              <a:rPr lang="de-AT" sz="2800" b="1" dirty="0" smtClean="0">
                <a:solidFill>
                  <a:srgbClr val="0070C0"/>
                </a:solidFill>
                <a:latin typeface="Arial" pitchFamily="34" charset="0"/>
              </a:rPr>
              <a:t>Lehrpläne</a:t>
            </a:r>
          </a:p>
          <a:p>
            <a:pPr marL="0" indent="0" algn="ctr">
              <a:lnSpc>
                <a:spcPct val="120000"/>
              </a:lnSpc>
              <a:buNone/>
            </a:pPr>
            <a:endParaRPr lang="de-DE" sz="2800" b="1" dirty="0" smtClean="0"/>
          </a:p>
          <a:p>
            <a:pPr>
              <a:lnSpc>
                <a:spcPct val="120000"/>
              </a:lnSpc>
            </a:pPr>
            <a:r>
              <a:rPr lang="de-DE" b="1" dirty="0" smtClean="0"/>
              <a:t>Alle Lehrpläne der Oberstufe werden neu verordnet und treten mit 1. September 2016 mit der 5. Klasse aufsteigend in Kraft.</a:t>
            </a:r>
          </a:p>
          <a:p>
            <a:pPr>
              <a:lnSpc>
                <a:spcPct val="120000"/>
              </a:lnSpc>
            </a:pPr>
            <a:endParaRPr lang="de-DE" b="1" dirty="0" smtClean="0"/>
          </a:p>
          <a:p>
            <a:pPr>
              <a:lnSpc>
                <a:spcPct val="120000"/>
              </a:lnSpc>
            </a:pPr>
            <a:r>
              <a:rPr lang="de-DE" b="1" dirty="0" smtClean="0"/>
              <a:t>Ab der 6. Klasse werden die LP </a:t>
            </a:r>
            <a:r>
              <a:rPr lang="de-DE" b="1" dirty="0" err="1" smtClean="0"/>
              <a:t>semestriert</a:t>
            </a:r>
            <a:r>
              <a:rPr lang="de-DE" b="1" dirty="0" smtClean="0"/>
              <a:t>.</a:t>
            </a:r>
          </a:p>
          <a:p>
            <a:pPr>
              <a:lnSpc>
                <a:spcPct val="120000"/>
              </a:lnSpc>
            </a:pPr>
            <a:endParaRPr lang="de-DE" b="1" dirty="0"/>
          </a:p>
          <a:p>
            <a:pPr>
              <a:lnSpc>
                <a:spcPct val="120000"/>
              </a:lnSpc>
            </a:pPr>
            <a:endParaRPr lang="de-DE" b="1" dirty="0" smtClean="0"/>
          </a:p>
          <a:p>
            <a:pPr>
              <a:lnSpc>
                <a:spcPct val="120000"/>
              </a:lnSpc>
            </a:pPr>
            <a:endParaRPr lang="de-DE" b="1" dirty="0" smtClean="0"/>
          </a:p>
          <a:p>
            <a:pPr marL="0" indent="0">
              <a:lnSpc>
                <a:spcPct val="120000"/>
              </a:lnSpc>
              <a:buNone/>
            </a:pPr>
            <a:endParaRPr lang="de-DE" b="1" dirty="0"/>
          </a:p>
          <a:p>
            <a:pPr>
              <a:lnSpc>
                <a:spcPct val="120000"/>
              </a:lnSpc>
            </a:pPr>
            <a:endParaRPr lang="de-DE" b="1" dirty="0" smtClean="0"/>
          </a:p>
          <a:p>
            <a:endParaRPr lang="de-DE" b="1" dirty="0" smtClean="0"/>
          </a:p>
          <a:p>
            <a:endParaRPr lang="de-DE" b="1" dirty="0" smtClean="0"/>
          </a:p>
          <a:p>
            <a:endParaRPr lang="de-DE" b="1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NOST – Oberstufe NEU</a:t>
            </a: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>Lehrpläne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716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95288" y="1268760"/>
            <a:ext cx="8353425" cy="5182840"/>
          </a:xfrm>
        </p:spPr>
        <p:txBody>
          <a:bodyPr/>
          <a:lstStyle/>
          <a:p>
            <a:pPr marL="0" indent="0" algn="ctr">
              <a:spcBef>
                <a:spcPts val="400"/>
              </a:spcBef>
              <a:buNone/>
            </a:pPr>
            <a:endParaRPr lang="de-AT" sz="2800" b="1" dirty="0" smtClean="0">
              <a:solidFill>
                <a:srgbClr val="0070C0"/>
              </a:solidFill>
              <a:latin typeface="Arial" pitchFamily="34" charset="0"/>
            </a:endParaRPr>
          </a:p>
          <a:p>
            <a:pPr marL="0" indent="0" algn="ctr">
              <a:spcBef>
                <a:spcPts val="400"/>
              </a:spcBef>
              <a:buNone/>
            </a:pPr>
            <a:r>
              <a:rPr lang="de-AT" sz="2800" b="1" dirty="0" smtClean="0">
                <a:solidFill>
                  <a:srgbClr val="0070C0"/>
                </a:solidFill>
                <a:latin typeface="Arial" pitchFamily="34" charset="0"/>
              </a:rPr>
              <a:t>Struktur der Lehrpläne</a:t>
            </a:r>
            <a:endParaRPr lang="de-AT" sz="1400" dirty="0" smtClean="0">
              <a:latin typeface="Arial" pitchFamily="34" charset="0"/>
            </a:endParaRPr>
          </a:p>
          <a:p>
            <a:pPr marL="0" indent="0">
              <a:spcBef>
                <a:spcPts val="400"/>
              </a:spcBef>
              <a:buNone/>
            </a:pPr>
            <a:endParaRPr lang="de-AT" sz="1400" dirty="0">
              <a:latin typeface="Arial" pitchFamily="34" charset="0"/>
            </a:endParaRPr>
          </a:p>
          <a:p>
            <a:pPr marL="0" indent="0">
              <a:spcBef>
                <a:spcPts val="400"/>
              </a:spcBef>
              <a:buNone/>
            </a:pPr>
            <a:endParaRPr lang="de-AT" sz="1400" dirty="0">
              <a:latin typeface="Arial" pitchFamily="34" charset="0"/>
            </a:endParaRPr>
          </a:p>
          <a:p>
            <a:pPr lvl="1" indent="-342900">
              <a:lnSpc>
                <a:spcPts val="2500"/>
              </a:lnSpc>
            </a:pPr>
            <a:r>
              <a:rPr lang="de-AT" sz="2400" b="1" dirty="0" smtClean="0">
                <a:latin typeface="Arial" pitchFamily="34" charset="0"/>
              </a:rPr>
              <a:t>Präambel</a:t>
            </a:r>
          </a:p>
          <a:p>
            <a:pPr lvl="1" indent="-342900">
              <a:lnSpc>
                <a:spcPts val="2500"/>
              </a:lnSpc>
            </a:pPr>
            <a:endParaRPr lang="de-AT" sz="2400" b="1" dirty="0" smtClean="0">
              <a:latin typeface="Arial" pitchFamily="34" charset="0"/>
            </a:endParaRPr>
          </a:p>
          <a:p>
            <a:pPr lvl="1" indent="-342900">
              <a:lnSpc>
                <a:spcPts val="2500"/>
              </a:lnSpc>
            </a:pPr>
            <a:r>
              <a:rPr lang="de-AT" sz="2400" b="1" dirty="0" smtClean="0">
                <a:latin typeface="Arial" pitchFamily="34" charset="0"/>
              </a:rPr>
              <a:t>Beiträge zu den Bildungsbereichen</a:t>
            </a:r>
          </a:p>
          <a:p>
            <a:pPr lvl="1" indent="-342900">
              <a:lnSpc>
                <a:spcPts val="2500"/>
              </a:lnSpc>
            </a:pPr>
            <a:endParaRPr lang="de-AT" sz="2400" b="1" dirty="0">
              <a:latin typeface="Arial" pitchFamily="34" charset="0"/>
            </a:endParaRPr>
          </a:p>
          <a:p>
            <a:pPr lvl="1" indent="-342900">
              <a:lnSpc>
                <a:spcPts val="2500"/>
              </a:lnSpc>
            </a:pPr>
            <a:r>
              <a:rPr lang="de-AT" sz="2400" b="1" dirty="0" smtClean="0">
                <a:latin typeface="Arial" pitchFamily="34" charset="0"/>
              </a:rPr>
              <a:t>Didaktische </a:t>
            </a:r>
            <a:r>
              <a:rPr lang="de-AT" sz="2400" b="1" dirty="0">
                <a:latin typeface="Arial" pitchFamily="34" charset="0"/>
              </a:rPr>
              <a:t>G</a:t>
            </a:r>
            <a:r>
              <a:rPr lang="de-AT" sz="2400" b="1" dirty="0" smtClean="0">
                <a:latin typeface="Arial" pitchFamily="34" charset="0"/>
              </a:rPr>
              <a:t>rundsätze</a:t>
            </a:r>
            <a:endParaRPr lang="de-AT" sz="2400" b="1" dirty="0">
              <a:latin typeface="Arial" pitchFamily="34" charset="0"/>
            </a:endParaRPr>
          </a:p>
          <a:p>
            <a:pPr lvl="1" indent="-342900">
              <a:lnSpc>
                <a:spcPts val="2500"/>
              </a:lnSpc>
            </a:pPr>
            <a:endParaRPr lang="de-AT" sz="2400" b="1" dirty="0">
              <a:latin typeface="Arial" pitchFamily="34" charset="0"/>
            </a:endParaRPr>
          </a:p>
          <a:p>
            <a:pPr marL="449100" lvl="1" indent="0">
              <a:lnSpc>
                <a:spcPts val="2500"/>
              </a:lnSpc>
              <a:buNone/>
            </a:pPr>
            <a:endParaRPr lang="de-AT" sz="2400" b="1" dirty="0" smtClean="0">
              <a:latin typeface="Arial" pitchFamily="34" charset="0"/>
            </a:endParaRPr>
          </a:p>
          <a:p>
            <a:pPr marL="0" indent="0">
              <a:buNone/>
            </a:pPr>
            <a:endParaRPr lang="de-AT" sz="2200" dirty="0">
              <a:latin typeface="Arial" pitchFamily="34" charset="0"/>
            </a:endParaRPr>
          </a:p>
          <a:p>
            <a:pPr marL="0" indent="446088">
              <a:buNone/>
            </a:pP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Neue Oberstufe - NOST</a:t>
            </a:r>
            <a:br>
              <a:rPr lang="de-AT" dirty="0" smtClean="0"/>
            </a:br>
            <a:r>
              <a:rPr lang="de-AT" dirty="0" smtClean="0"/>
              <a:t>Lehrpläne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5386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95288" y="1268760"/>
            <a:ext cx="8353425" cy="5182840"/>
          </a:xfrm>
        </p:spPr>
        <p:txBody>
          <a:bodyPr/>
          <a:lstStyle/>
          <a:p>
            <a:pPr marL="0" indent="0" algn="ctr">
              <a:spcBef>
                <a:spcPts val="400"/>
              </a:spcBef>
              <a:buNone/>
            </a:pPr>
            <a:endParaRPr lang="de-AT" sz="2800" b="1" dirty="0" smtClean="0">
              <a:solidFill>
                <a:srgbClr val="0070C0"/>
              </a:solidFill>
              <a:latin typeface="Arial" pitchFamily="34" charset="0"/>
            </a:endParaRPr>
          </a:p>
          <a:p>
            <a:pPr marL="0" indent="0" algn="ctr">
              <a:spcBef>
                <a:spcPts val="400"/>
              </a:spcBef>
              <a:buNone/>
            </a:pPr>
            <a:r>
              <a:rPr lang="de-AT" sz="2800" b="1" dirty="0" smtClean="0">
                <a:solidFill>
                  <a:srgbClr val="0070C0"/>
                </a:solidFill>
                <a:latin typeface="Arial" pitchFamily="34" charset="0"/>
              </a:rPr>
              <a:t>Struktur der Lehrpläne</a:t>
            </a:r>
            <a:endParaRPr lang="de-AT" sz="1400" dirty="0">
              <a:latin typeface="Arial" pitchFamily="34" charset="0"/>
            </a:endParaRPr>
          </a:p>
          <a:p>
            <a:pPr marL="449100" lvl="1" indent="0">
              <a:lnSpc>
                <a:spcPts val="2500"/>
              </a:lnSpc>
              <a:buNone/>
            </a:pPr>
            <a:endParaRPr lang="de-AT" sz="2400" b="1" dirty="0">
              <a:latin typeface="Arial" pitchFamily="34" charset="0"/>
            </a:endParaRPr>
          </a:p>
          <a:p>
            <a:pPr lvl="1" indent="-342900">
              <a:lnSpc>
                <a:spcPts val="2500"/>
              </a:lnSpc>
            </a:pPr>
            <a:r>
              <a:rPr lang="de-AT" sz="2400" b="1" dirty="0" smtClean="0">
                <a:latin typeface="Arial" pitchFamily="34" charset="0"/>
              </a:rPr>
              <a:t>Bildungs- und Lehraufgabe, Lehrstoff:</a:t>
            </a:r>
          </a:p>
          <a:p>
            <a:pPr lvl="1" indent="-342900">
              <a:lnSpc>
                <a:spcPts val="2500"/>
              </a:lnSpc>
            </a:pPr>
            <a:endParaRPr lang="de-AT" sz="2400" b="1" dirty="0">
              <a:latin typeface="Arial" pitchFamily="34" charset="0"/>
            </a:endParaRPr>
          </a:p>
          <a:p>
            <a:pPr marL="804863" lvl="1" indent="0">
              <a:lnSpc>
                <a:spcPct val="100000"/>
              </a:lnSpc>
              <a:buNone/>
            </a:pPr>
            <a:r>
              <a:rPr lang="de-AT" sz="2400" b="1" dirty="0" smtClean="0">
                <a:latin typeface="Arial" pitchFamily="34" charset="0"/>
              </a:rPr>
              <a:t>5. Klasse</a:t>
            </a:r>
            <a:endParaRPr lang="de-AT" sz="2400" b="1" dirty="0">
              <a:latin typeface="Arial" pitchFamily="34" charset="0"/>
            </a:endParaRPr>
          </a:p>
          <a:p>
            <a:pPr marL="804863" lvl="1" indent="0">
              <a:lnSpc>
                <a:spcPct val="100000"/>
              </a:lnSpc>
              <a:buNone/>
            </a:pPr>
            <a:r>
              <a:rPr lang="de-AT" sz="2400" b="1" dirty="0" smtClean="0">
                <a:latin typeface="Arial" pitchFamily="34" charset="0"/>
              </a:rPr>
              <a:t>6. Klasse: 1. Semester – Modul 1</a:t>
            </a:r>
          </a:p>
          <a:p>
            <a:pPr marL="804863" lvl="1" indent="0">
              <a:lnSpc>
                <a:spcPct val="100000"/>
              </a:lnSpc>
              <a:buNone/>
            </a:pPr>
            <a:r>
              <a:rPr lang="de-AT" sz="2400" b="1" dirty="0" smtClean="0">
                <a:latin typeface="Arial" pitchFamily="34" charset="0"/>
              </a:rPr>
              <a:t>6. Klasse: 2. Semester – Modul 2</a:t>
            </a:r>
          </a:p>
          <a:p>
            <a:pPr marL="804863" lvl="1" indent="0">
              <a:lnSpc>
                <a:spcPct val="100000"/>
              </a:lnSpc>
              <a:buNone/>
            </a:pPr>
            <a:r>
              <a:rPr lang="de-AT" sz="2400" b="1" dirty="0" smtClean="0">
                <a:latin typeface="Arial" pitchFamily="34" charset="0"/>
              </a:rPr>
              <a:t>7. Klasse: 1. Semester – Modul 3</a:t>
            </a:r>
          </a:p>
          <a:p>
            <a:pPr marL="804863" lvl="1" indent="0">
              <a:lnSpc>
                <a:spcPct val="100000"/>
              </a:lnSpc>
              <a:buNone/>
            </a:pPr>
            <a:r>
              <a:rPr lang="de-AT" sz="2400" b="1" dirty="0" smtClean="0">
                <a:latin typeface="Arial" pitchFamily="34" charset="0"/>
              </a:rPr>
              <a:t>7. Klasse: 2. Semester – Modul 4</a:t>
            </a:r>
          </a:p>
          <a:p>
            <a:pPr marL="804863" lvl="1" indent="0">
              <a:lnSpc>
                <a:spcPct val="100000"/>
              </a:lnSpc>
              <a:buNone/>
            </a:pPr>
            <a:r>
              <a:rPr lang="de-AT" sz="2400" b="1" dirty="0" smtClean="0">
                <a:latin typeface="Arial" pitchFamily="34" charset="0"/>
              </a:rPr>
              <a:t>8. Klasse: 1. Semester – Modul 5</a:t>
            </a:r>
          </a:p>
          <a:p>
            <a:pPr marL="804863" lvl="1" indent="0">
              <a:lnSpc>
                <a:spcPct val="100000"/>
              </a:lnSpc>
              <a:buNone/>
            </a:pPr>
            <a:r>
              <a:rPr lang="de-AT" sz="2400" b="1" dirty="0" smtClean="0">
                <a:latin typeface="Arial" pitchFamily="34" charset="0"/>
              </a:rPr>
              <a:t>8. Klasse: 2. Semester – Modul 6</a:t>
            </a:r>
          </a:p>
          <a:p>
            <a:pPr marL="449100" lvl="1" indent="0">
              <a:lnSpc>
                <a:spcPts val="2500"/>
              </a:lnSpc>
              <a:buNone/>
            </a:pPr>
            <a:endParaRPr lang="de-AT" sz="2400" b="1" dirty="0" smtClean="0">
              <a:latin typeface="Arial" pitchFamily="34" charset="0"/>
            </a:endParaRPr>
          </a:p>
          <a:p>
            <a:pPr marL="0" indent="0">
              <a:buNone/>
            </a:pPr>
            <a:endParaRPr lang="de-AT" sz="2200" dirty="0">
              <a:latin typeface="Arial" pitchFamily="34" charset="0"/>
            </a:endParaRPr>
          </a:p>
          <a:p>
            <a:pPr marL="0" indent="446088">
              <a:buNone/>
            </a:pP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Neue Oberstufe - NOST</a:t>
            </a:r>
            <a:br>
              <a:rPr lang="de-AT" dirty="0" smtClean="0"/>
            </a:br>
            <a:r>
              <a:rPr lang="de-AT" dirty="0" smtClean="0"/>
              <a:t>Lehrpläne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8606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95288" y="1268760"/>
            <a:ext cx="8353425" cy="5182840"/>
          </a:xfrm>
        </p:spPr>
        <p:txBody>
          <a:bodyPr/>
          <a:lstStyle/>
          <a:p>
            <a:pPr>
              <a:spcBef>
                <a:spcPts val="400"/>
              </a:spcBef>
            </a:pPr>
            <a:r>
              <a:rPr lang="de-AT" b="1" dirty="0" smtClean="0">
                <a:latin typeface="Arial" pitchFamily="34" charset="0"/>
              </a:rPr>
              <a:t>Kompetenzen</a:t>
            </a:r>
            <a:endParaRPr lang="de-AT" b="1" dirty="0">
              <a:latin typeface="Arial" pitchFamily="34" charset="0"/>
            </a:endParaRPr>
          </a:p>
          <a:p>
            <a:pPr marL="790575" lvl="1" indent="-350838">
              <a:spcBef>
                <a:spcPts val="400"/>
              </a:spcBef>
            </a:pPr>
            <a:r>
              <a:rPr lang="de-AT" dirty="0" smtClean="0">
                <a:latin typeface="Arial" pitchFamily="34" charset="0"/>
              </a:rPr>
              <a:t>Klar definierte und dem Lehrplan entsprechende Lernziele/Kompetenzen (Lehrpläne in Bearbeitung)</a:t>
            </a:r>
          </a:p>
          <a:p>
            <a:pPr marL="790575" lvl="1" indent="-350838">
              <a:spcBef>
                <a:spcPts val="400"/>
              </a:spcBef>
            </a:pPr>
            <a:r>
              <a:rPr lang="de-AT" dirty="0" smtClean="0">
                <a:latin typeface="Arial" pitchFamily="34" charset="0"/>
              </a:rPr>
              <a:t>Aufteilung Jahreslehrstoff auf beide Semester (WS/SS)</a:t>
            </a:r>
          </a:p>
          <a:p>
            <a:pPr marL="790575" lvl="1" indent="-350838">
              <a:spcBef>
                <a:spcPts val="400"/>
              </a:spcBef>
            </a:pPr>
            <a:r>
              <a:rPr lang="de-AT" dirty="0" smtClean="0">
                <a:latin typeface="Arial" pitchFamily="34" charset="0"/>
              </a:rPr>
              <a:t>Semesterzeugnis mit Beiblatt über negativ beurteilte Kompetenzen (§22a Abs. 5 </a:t>
            </a:r>
            <a:r>
              <a:rPr lang="de-AT" dirty="0" err="1" smtClean="0">
                <a:latin typeface="Arial" pitchFamily="34" charset="0"/>
              </a:rPr>
              <a:t>SchUG</a:t>
            </a:r>
            <a:r>
              <a:rPr lang="de-AT" dirty="0" smtClean="0">
                <a:latin typeface="Arial" pitchFamily="34" charset="0"/>
              </a:rPr>
              <a:t>)</a:t>
            </a:r>
          </a:p>
          <a:p>
            <a:pPr>
              <a:spcBef>
                <a:spcPts val="400"/>
              </a:spcBef>
            </a:pPr>
            <a:r>
              <a:rPr lang="de-AT" b="1" dirty="0" smtClean="0">
                <a:latin typeface="Arial" pitchFamily="34" charset="0"/>
              </a:rPr>
              <a:t>Stundentafel</a:t>
            </a:r>
            <a:endParaRPr lang="de-AT" b="1" dirty="0">
              <a:latin typeface="Arial" pitchFamily="34" charset="0"/>
            </a:endParaRPr>
          </a:p>
          <a:p>
            <a:pPr marL="790575" lvl="1" indent="-350838">
              <a:spcBef>
                <a:spcPts val="400"/>
              </a:spcBef>
            </a:pPr>
            <a:r>
              <a:rPr lang="de-AT" dirty="0" smtClean="0">
                <a:latin typeface="Arial" pitchFamily="34" charset="0"/>
              </a:rPr>
              <a:t>Für die jeweilige Schulform </a:t>
            </a:r>
            <a:r>
              <a:rPr lang="de-AT" dirty="0">
                <a:latin typeface="Arial" pitchFamily="34" charset="0"/>
              </a:rPr>
              <a:t>durch das </a:t>
            </a:r>
            <a:r>
              <a:rPr lang="de-AT" dirty="0" smtClean="0">
                <a:latin typeface="Arial" pitchFamily="34" charset="0"/>
              </a:rPr>
              <a:t>BMBF </a:t>
            </a:r>
            <a:r>
              <a:rPr lang="de-AT" dirty="0">
                <a:latin typeface="Arial" pitchFamily="34" charset="0"/>
              </a:rPr>
              <a:t/>
            </a:r>
            <a:br>
              <a:rPr lang="de-AT" dirty="0">
                <a:latin typeface="Arial" pitchFamily="34" charset="0"/>
              </a:rPr>
            </a:br>
            <a:r>
              <a:rPr lang="de-AT" dirty="0">
                <a:latin typeface="Arial" pitchFamily="34" charset="0"/>
              </a:rPr>
              <a:t>verordnete (schulautonome) </a:t>
            </a:r>
            <a:r>
              <a:rPr lang="de-AT" dirty="0" smtClean="0">
                <a:latin typeface="Arial" pitchFamily="34" charset="0"/>
              </a:rPr>
              <a:t>Stundentafel</a:t>
            </a:r>
          </a:p>
          <a:p>
            <a:pPr marL="439737" lvl="1" indent="0">
              <a:spcBef>
                <a:spcPts val="400"/>
              </a:spcBef>
              <a:buNone/>
            </a:pPr>
            <a:endParaRPr lang="de-AT" dirty="0" smtClean="0">
              <a:latin typeface="Arial" pitchFamily="34" charset="0"/>
            </a:endParaRPr>
          </a:p>
          <a:p>
            <a:pPr marL="790575" lvl="1" indent="-350838">
              <a:spcBef>
                <a:spcPts val="400"/>
              </a:spcBef>
            </a:pPr>
            <a:r>
              <a:rPr lang="de-AT" b="1" dirty="0" smtClean="0">
                <a:latin typeface="Arial" pitchFamily="34" charset="0"/>
              </a:rPr>
              <a:t>Eigene Regelung für MOST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NOST – Oberstufe NEU</a:t>
            </a:r>
            <a:br>
              <a:rPr lang="de-AT" dirty="0" smtClean="0"/>
            </a:br>
            <a:r>
              <a:rPr lang="de-AT" dirty="0" smtClean="0"/>
              <a:t>Kompetenzen / Stundentafel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7764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20000"/>
              </a:lnSpc>
              <a:buNone/>
            </a:pPr>
            <a:endParaRPr lang="de-DE" b="1" dirty="0"/>
          </a:p>
          <a:p>
            <a:pPr>
              <a:lnSpc>
                <a:spcPct val="120000"/>
              </a:lnSpc>
            </a:pPr>
            <a:r>
              <a:rPr lang="de-DE" sz="2400" b="1" dirty="0" smtClean="0">
                <a:latin typeface="Arial" pitchFamily="34" charset="0"/>
              </a:rPr>
              <a:t>Kompetenzbereiche sind verpflichtend </a:t>
            </a:r>
            <a:r>
              <a:rPr lang="de-DE" sz="2400" b="1" dirty="0">
                <a:latin typeface="Arial" pitchFamily="34" charset="0"/>
              </a:rPr>
              <a:t>(in Kompetenzen und Teilkompetenzen aufgeteilt) </a:t>
            </a:r>
            <a:r>
              <a:rPr lang="de-DE" b="1" dirty="0" smtClean="0">
                <a:latin typeface="Arial" pitchFamily="34" charset="0"/>
              </a:rPr>
              <a:t>und</a:t>
            </a:r>
            <a:r>
              <a:rPr lang="de-DE" sz="2400" b="1" dirty="0" smtClean="0">
                <a:latin typeface="Arial" pitchFamily="34" charset="0"/>
              </a:rPr>
              <a:t> beurteilungsrelevant</a:t>
            </a:r>
            <a:endParaRPr lang="de-DE" b="1" dirty="0" smtClean="0">
              <a:latin typeface="Arial" pitchFamily="34" charset="0"/>
            </a:endParaRPr>
          </a:p>
          <a:p>
            <a:pPr marL="803275" lvl="1" indent="-357188">
              <a:lnSpc>
                <a:spcPct val="120000"/>
              </a:lnSpc>
            </a:pPr>
            <a:r>
              <a:rPr lang="de-DE" sz="2200" dirty="0" smtClean="0">
                <a:latin typeface="Arial" pitchFamily="34" charset="0"/>
              </a:rPr>
              <a:t>beurteilungsrelevante Inhalte </a:t>
            </a:r>
            <a:r>
              <a:rPr lang="de-DE" sz="2200" dirty="0">
                <a:latin typeface="Arial" pitchFamily="34" charset="0"/>
              </a:rPr>
              <a:t>verbindlich </a:t>
            </a:r>
            <a:r>
              <a:rPr lang="de-DE" sz="2200" dirty="0" smtClean="0">
                <a:latin typeface="Arial" pitchFamily="34" charset="0"/>
              </a:rPr>
              <a:t>oder exemplarisch</a:t>
            </a:r>
          </a:p>
          <a:p>
            <a:pPr marL="803275" lvl="1" indent="-357188">
              <a:lnSpc>
                <a:spcPct val="120000"/>
              </a:lnSpc>
            </a:pPr>
            <a:r>
              <a:rPr lang="de-DE" dirty="0" smtClean="0">
                <a:latin typeface="Arial" pitchFamily="34" charset="0"/>
              </a:rPr>
              <a:t>Beiblatt zum Semesterzeugnis</a:t>
            </a:r>
          </a:p>
          <a:p>
            <a:pPr marL="803275" lvl="1" indent="-357188">
              <a:lnSpc>
                <a:spcPct val="120000"/>
              </a:lnSpc>
            </a:pPr>
            <a:r>
              <a:rPr lang="de-DE" sz="2200" dirty="0" smtClean="0">
                <a:latin typeface="Arial" pitchFamily="34" charset="0"/>
              </a:rPr>
              <a:t>Begründung für „Nicht genügend“</a:t>
            </a:r>
          </a:p>
          <a:p>
            <a:pPr marL="803275" lvl="1" indent="-357188">
              <a:lnSpc>
                <a:spcPct val="120000"/>
              </a:lnSpc>
            </a:pPr>
            <a:endParaRPr lang="de-DE" sz="2200" dirty="0">
              <a:latin typeface="Arial" pitchFamily="34" charset="0"/>
            </a:endParaRPr>
          </a:p>
          <a:p>
            <a:pPr marL="342900" lvl="1" indent="-342900">
              <a:lnSpc>
                <a:spcPct val="120000"/>
              </a:lnSpc>
              <a:buFont typeface="Wingdings" charset="2"/>
              <a:buChar char="§"/>
            </a:pPr>
            <a:r>
              <a:rPr lang="de-DE" sz="2400" b="1" dirty="0">
                <a:latin typeface="Arial" pitchFamily="34" charset="0"/>
              </a:rPr>
              <a:t>Kompetenzkatalog zur nachvollziehbaren </a:t>
            </a:r>
            <a:r>
              <a:rPr lang="de-DE" sz="2400" b="1" dirty="0" smtClean="0">
                <a:latin typeface="Arial" pitchFamily="34" charset="0"/>
              </a:rPr>
              <a:t>Beurteilung (§14 LBVO)</a:t>
            </a:r>
            <a:endParaRPr lang="de-DE" sz="2400" b="1" dirty="0">
              <a:latin typeface="Arial" pitchFamily="34" charset="0"/>
            </a:endParaRPr>
          </a:p>
          <a:p>
            <a:pPr>
              <a:lnSpc>
                <a:spcPct val="120000"/>
              </a:lnSpc>
            </a:pPr>
            <a:endParaRPr lang="de-DE" b="1" dirty="0" smtClean="0"/>
          </a:p>
          <a:p>
            <a:endParaRPr lang="de-DE" b="1" dirty="0" smtClean="0"/>
          </a:p>
          <a:p>
            <a:endParaRPr lang="de-DE" b="1" dirty="0" smtClean="0"/>
          </a:p>
          <a:p>
            <a:endParaRPr lang="de-DE" b="1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NOST – Oberstufe NEU</a:t>
            </a: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>Kompetenzen / Lehrpläne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9419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95288" y="1340768"/>
            <a:ext cx="8353425" cy="5110832"/>
          </a:xfrm>
        </p:spPr>
        <p:txBody>
          <a:bodyPr/>
          <a:lstStyle/>
          <a:p>
            <a:pPr>
              <a:spcBef>
                <a:spcPts val="400"/>
              </a:spcBef>
            </a:pPr>
            <a:r>
              <a:rPr lang="de-AT" b="1" dirty="0" smtClean="0">
                <a:latin typeface="Arial" pitchFamily="34" charset="0"/>
              </a:rPr>
              <a:t>Regelschulwesen (ab 10. Schulstufe)</a:t>
            </a:r>
            <a:endParaRPr lang="de-AT" b="1" dirty="0">
              <a:latin typeface="Arial" pitchFamily="34" charset="0"/>
            </a:endParaRPr>
          </a:p>
          <a:p>
            <a:pPr lvl="1" indent="-342900">
              <a:spcBef>
                <a:spcPts val="400"/>
              </a:spcBef>
            </a:pPr>
            <a:r>
              <a:rPr lang="de-AT" dirty="0" smtClean="0">
                <a:latin typeface="Arial" pitchFamily="34" charset="0"/>
              </a:rPr>
              <a:t>Bezugszeitraum: Semester statt Schuljahr</a:t>
            </a:r>
          </a:p>
          <a:p>
            <a:pPr lvl="1" indent="-342900">
              <a:spcBef>
                <a:spcPts val="400"/>
              </a:spcBef>
            </a:pPr>
            <a:r>
              <a:rPr lang="de-AT" dirty="0" smtClean="0">
                <a:latin typeface="Arial" pitchFamily="34" charset="0"/>
              </a:rPr>
              <a:t>Beurteilungsgrundlage = jeweiliges Semester</a:t>
            </a:r>
          </a:p>
          <a:p>
            <a:pPr lvl="1" indent="-342900">
              <a:spcBef>
                <a:spcPts val="400"/>
              </a:spcBef>
            </a:pPr>
            <a:r>
              <a:rPr lang="de-AT" dirty="0">
                <a:latin typeface="Arial" pitchFamily="34" charset="0"/>
              </a:rPr>
              <a:t>I</a:t>
            </a:r>
            <a:r>
              <a:rPr lang="de-AT" dirty="0" smtClean="0">
                <a:latin typeface="Arial" pitchFamily="34" charset="0"/>
              </a:rPr>
              <a:t>m WS erbrachte Leistungen fließen nicht in SS ein.</a:t>
            </a:r>
          </a:p>
          <a:p>
            <a:pPr lvl="1" indent="-342900">
              <a:spcBef>
                <a:spcPts val="400"/>
              </a:spcBef>
            </a:pPr>
            <a:r>
              <a:rPr lang="de-AT" dirty="0" smtClean="0">
                <a:latin typeface="Arial" pitchFamily="34" charset="0"/>
              </a:rPr>
              <a:t>Frühwarnsystem - § 19 Abs. 3a </a:t>
            </a:r>
            <a:r>
              <a:rPr lang="de-AT" dirty="0" err="1" smtClean="0">
                <a:latin typeface="Arial" pitchFamily="34" charset="0"/>
              </a:rPr>
              <a:t>SchUG</a:t>
            </a:r>
            <a:endParaRPr lang="de-AT" dirty="0" smtClean="0">
              <a:latin typeface="Arial" pitchFamily="34" charset="0"/>
            </a:endParaRPr>
          </a:p>
          <a:p>
            <a:pPr marL="1155700" lvl="2" indent="-342900">
              <a:spcBef>
                <a:spcPts val="400"/>
              </a:spcBef>
            </a:pPr>
            <a:r>
              <a:rPr lang="de-AT" sz="1800" dirty="0" smtClean="0">
                <a:latin typeface="Arial" pitchFamily="34" charset="0"/>
              </a:rPr>
              <a:t>Information ab November (WS), ab April (SS)</a:t>
            </a:r>
            <a:r>
              <a:rPr lang="de-AT" sz="1800" dirty="0">
                <a:latin typeface="Arial" pitchFamily="34" charset="0"/>
              </a:rPr>
              <a:t> </a:t>
            </a:r>
            <a:r>
              <a:rPr lang="de-AT" sz="1800" dirty="0" smtClean="0">
                <a:latin typeface="Arial" pitchFamily="34" charset="0"/>
              </a:rPr>
              <a:t>– unverzüglich</a:t>
            </a:r>
          </a:p>
          <a:p>
            <a:pPr marL="1155700" lvl="2" indent="-342900">
              <a:spcBef>
                <a:spcPts val="400"/>
              </a:spcBef>
            </a:pPr>
            <a:r>
              <a:rPr lang="de-AT" sz="1800" dirty="0" smtClean="0">
                <a:latin typeface="Arial" pitchFamily="34" charset="0"/>
              </a:rPr>
              <a:t>1. Fall: WS Frühwarnung, dann „4“ – SS </a:t>
            </a:r>
            <a:r>
              <a:rPr lang="de-AT" sz="1800" dirty="0" err="1" smtClean="0">
                <a:latin typeface="Arial" pitchFamily="34" charset="0"/>
              </a:rPr>
              <a:t>neuerl</a:t>
            </a:r>
            <a:r>
              <a:rPr lang="de-AT" sz="1800" dirty="0" smtClean="0">
                <a:latin typeface="Arial" pitchFamily="34" charset="0"/>
              </a:rPr>
              <a:t>. Frühwarnung</a:t>
            </a:r>
          </a:p>
          <a:p>
            <a:pPr marL="1155700" lvl="2" indent="-342900">
              <a:spcBef>
                <a:spcPts val="400"/>
              </a:spcBef>
            </a:pPr>
            <a:r>
              <a:rPr lang="de-AT" sz="1800" dirty="0" smtClean="0">
                <a:latin typeface="Arial" pitchFamily="34" charset="0"/>
              </a:rPr>
              <a:t>2. Fall: WS Frühwarnung, dann „5“ – SS </a:t>
            </a:r>
            <a:r>
              <a:rPr lang="de-AT" sz="1800" dirty="0" err="1" smtClean="0">
                <a:latin typeface="Arial" pitchFamily="34" charset="0"/>
              </a:rPr>
              <a:t>neuerl</a:t>
            </a:r>
            <a:r>
              <a:rPr lang="de-AT" sz="1800" dirty="0" smtClean="0">
                <a:latin typeface="Arial" pitchFamily="34" charset="0"/>
              </a:rPr>
              <a:t>. Frühwarnung im Gegensatz  zu Jahresbeurteilung mit Semesterschulnachricht </a:t>
            </a:r>
          </a:p>
          <a:p>
            <a:pPr marL="1155700" lvl="2" indent="-342900">
              <a:spcBef>
                <a:spcPts val="400"/>
              </a:spcBef>
            </a:pPr>
            <a:r>
              <a:rPr lang="de-AT" sz="1800" dirty="0" smtClean="0">
                <a:latin typeface="Arial" pitchFamily="34" charset="0"/>
              </a:rPr>
              <a:t>Beratungsgespräch: individuelle Fördermaßnahmen / Lernbegleitung</a:t>
            </a:r>
          </a:p>
          <a:p>
            <a:pPr lvl="1" indent="-342900">
              <a:spcBef>
                <a:spcPts val="400"/>
              </a:spcBef>
            </a:pPr>
            <a:r>
              <a:rPr lang="de-AT" dirty="0">
                <a:latin typeface="Arial" pitchFamily="34" charset="0"/>
              </a:rPr>
              <a:t>Beurteilungskonferenz</a:t>
            </a:r>
          </a:p>
          <a:p>
            <a:pPr lvl="1" indent="-342900">
              <a:spcBef>
                <a:spcPts val="400"/>
              </a:spcBef>
            </a:pPr>
            <a:r>
              <a:rPr lang="de-AT" dirty="0">
                <a:latin typeface="Arial" pitchFamily="34" charset="0"/>
              </a:rPr>
              <a:t>Feststellungs- und Nachtragsprüfung </a:t>
            </a:r>
          </a:p>
          <a:p>
            <a:pPr marL="449100" lvl="1" indent="0">
              <a:spcBef>
                <a:spcPts val="400"/>
              </a:spcBef>
              <a:buNone/>
            </a:pPr>
            <a:endParaRPr lang="de-AT" dirty="0">
              <a:latin typeface="Arial" pitchFamily="34" charset="0"/>
            </a:endParaRPr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NOST – Oberstufe NEU</a:t>
            </a:r>
            <a:br>
              <a:rPr lang="de-AT" dirty="0" smtClean="0"/>
            </a:br>
            <a:r>
              <a:rPr lang="de-AT" dirty="0" smtClean="0"/>
              <a:t>Leistungsbeurteilung / Lernbegleitung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3867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1407</Words>
  <Application>Microsoft Office PowerPoint</Application>
  <PresentationFormat>Bildschirmpräsentation (4:3)</PresentationFormat>
  <Paragraphs>239</Paragraphs>
  <Slides>26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26</vt:i4>
      </vt:variant>
    </vt:vector>
  </HeadingPairs>
  <TitlesOfParts>
    <vt:vector size="33" baseType="lpstr">
      <vt:lpstr>ＭＳ Ｐゴシック</vt:lpstr>
      <vt:lpstr>Arial</vt:lpstr>
      <vt:lpstr>Calibri</vt:lpstr>
      <vt:lpstr>Courier New</vt:lpstr>
      <vt:lpstr>Symbol</vt:lpstr>
      <vt:lpstr>Wingdings</vt:lpstr>
      <vt:lpstr>blank</vt:lpstr>
      <vt:lpstr>NOST – Neue Oberstufe </vt:lpstr>
      <vt:lpstr>NOST – Oberstufe NEU  Allgemeines und Ziele</vt:lpstr>
      <vt:lpstr>NOST – Oberstufe NEU  Schulstufen / Semester </vt:lpstr>
      <vt:lpstr>NOST – Oberstufe NEU Lehrpläne</vt:lpstr>
      <vt:lpstr>Neue Oberstufe - NOST Lehrpläne</vt:lpstr>
      <vt:lpstr>Neue Oberstufe - NOST Lehrpläne</vt:lpstr>
      <vt:lpstr>NOST – Oberstufe NEU Kompetenzen / Stundentafel</vt:lpstr>
      <vt:lpstr>NOST – Oberstufe NEU Kompetenzen / Lehrpläne</vt:lpstr>
      <vt:lpstr>NOST – Oberstufe NEU Leistungsbeurteilung / Lernbegleitung</vt:lpstr>
      <vt:lpstr>NOST – Oberstufe NEU Leistungsbeurteilung / Lernbegleitung</vt:lpstr>
      <vt:lpstr>NOST – Oberstufe NEU Leistungsbeurteilung / Lernbegleitung</vt:lpstr>
      <vt:lpstr>NOST – Oberstufe NEU Lernbegleitung</vt:lpstr>
      <vt:lpstr>NOST – Oberstufe NEU Lernbegleitung</vt:lpstr>
      <vt:lpstr>NOST – Oberstufe NEU Lernbegleitung</vt:lpstr>
      <vt:lpstr>NOST – Oberstufe NEU Aufstiegsberechtigungen</vt:lpstr>
      <vt:lpstr>NOST – Oberstufe NEU Wiederholungen / Semesterprüfung</vt:lpstr>
      <vt:lpstr>NOST – Oberstufe NEU Wiederholungen / Semesterprüfung</vt:lpstr>
      <vt:lpstr>NOST – Oberstufe NEU Wiederholungen / Semesterprüfung</vt:lpstr>
      <vt:lpstr>NOST – Oberstufe NEU Wiederholungen / Semesterprüfung</vt:lpstr>
      <vt:lpstr>NOST – Oberstufe NEU Wiederholung von Schulstufen</vt:lpstr>
      <vt:lpstr>NOST – Oberstufe NEU Begabungsförderung</vt:lpstr>
      <vt:lpstr>NOST – Oberstufe NEU Begabungsförderung</vt:lpstr>
      <vt:lpstr>NOST – Oberstufe NEU Begabungsförderung / Fernbleiben</vt:lpstr>
      <vt:lpstr>NOST – Oberstufe NEU vorgezogene Teilprüfungen der RP</vt:lpstr>
      <vt:lpstr>NOST – Oberstufe NEU Widerspruch</vt:lpstr>
      <vt:lpstr>NOST – Oberstufe NEU Widerspruch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Hier steht der Titel  der Präsentation</dc:title>
  <dc:creator>Armin Andergassen</dc:creator>
  <cp:lastModifiedBy>Rudolf Elpelt</cp:lastModifiedBy>
  <cp:revision>181</cp:revision>
  <cp:lastPrinted>2015-10-06T06:35:08Z</cp:lastPrinted>
  <dcterms:created xsi:type="dcterms:W3CDTF">2012-09-28T12:24:25Z</dcterms:created>
  <dcterms:modified xsi:type="dcterms:W3CDTF">2015-12-04T05:14:54Z</dcterms:modified>
</cp:coreProperties>
</file>